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302" r:id="rId9"/>
    <p:sldId id="303" r:id="rId10"/>
    <p:sldId id="304" r:id="rId11"/>
    <p:sldId id="263" r:id="rId12"/>
    <p:sldId id="305" r:id="rId13"/>
    <p:sldId id="306" r:id="rId14"/>
    <p:sldId id="307" r:id="rId15"/>
    <p:sldId id="308" r:id="rId16"/>
    <p:sldId id="309" r:id="rId17"/>
    <p:sldId id="310" r:id="rId18"/>
    <p:sldId id="264" r:id="rId19"/>
    <p:sldId id="265" r:id="rId20"/>
    <p:sldId id="267" r:id="rId21"/>
    <p:sldId id="268" r:id="rId22"/>
    <p:sldId id="269" r:id="rId23"/>
    <p:sldId id="266" r:id="rId24"/>
    <p:sldId id="311"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4" r:id="rId49"/>
    <p:sldId id="295" r:id="rId50"/>
    <p:sldId id="296" r:id="rId51"/>
    <p:sldId id="297" r:id="rId52"/>
    <p:sldId id="298" r:id="rId53"/>
    <p:sldId id="301"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92">
          <p15:clr>
            <a:srgbClr val="A4A3A4"/>
          </p15:clr>
        </p15:guide>
        <p15:guide id="2" pos="7056">
          <p15:clr>
            <a:srgbClr val="A4A3A4"/>
          </p15:clr>
        </p15:guide>
        <p15:guide id="3" orient="horz" pos="316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cBLvCv58jAOh8HqmTW3YT/YME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105321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8274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92651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04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410108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124199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e162dd82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e162dd82d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3e162dd82d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e162dd82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3e162dd82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e162dd82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3e162dd82d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13e162dd82d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e162dd82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e162dd82d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3e162dd82d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57296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129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28394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e162dd82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e162dd82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3e162dd82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113129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Slide" type="title">
  <p:cSld name="TITLE">
    <p:bg>
      <p:bgPr>
        <a:gradFill>
          <a:gsLst>
            <a:gs pos="0">
              <a:schemeClr val="accent2"/>
            </a:gs>
            <a:gs pos="100000">
              <a:schemeClr val="accent4"/>
            </a:gs>
          </a:gsLst>
          <a:lin ang="2700000" scaled="0"/>
        </a:gradFill>
        <a:effectLst/>
      </p:bgPr>
    </p:bg>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1298448" y="594360"/>
            <a:ext cx="6272784" cy="28437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5641848" y="4700016"/>
            <a:ext cx="5093208" cy="1197864"/>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8" name="Google Shape;18;p44"/>
          <p:cNvCxnSpPr/>
          <p:nvPr/>
        </p:nvCxnSpPr>
        <p:spPr>
          <a:xfrm>
            <a:off x="1301262" y="3496322"/>
            <a:ext cx="0" cy="3352800"/>
          </a:xfrm>
          <a:prstGeom prst="straightConnector1">
            <a:avLst/>
          </a:prstGeom>
          <a:noFill/>
          <a:ln w="25400" cap="sq" cmpd="sng">
            <a:solidFill>
              <a:schemeClr val="lt1"/>
            </a:solidFill>
            <a:prstDash val="solid"/>
            <a:bevel/>
            <a:headEnd type="none" w="sm" len="sm"/>
            <a:tailEnd type="none" w="sm" len="sm"/>
          </a:ln>
        </p:spPr>
      </p:cxnSp>
      <p:sp>
        <p:nvSpPr>
          <p:cNvPr id="19" name="Google Shape;19;p44"/>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0" name="Google Shape;20;p44"/>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 name="Google Shape;21;p44"/>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gradFill>
          <a:gsLst>
            <a:gs pos="0">
              <a:schemeClr val="accent2"/>
            </a:gs>
            <a:gs pos="100000">
              <a:schemeClr val="accent4"/>
            </a:gs>
          </a:gsLst>
          <a:lin ang="18900000" scaled="0"/>
        </a:gradFill>
        <a:effectLst/>
      </p:bgPr>
    </p:bg>
    <p:spTree>
      <p:nvGrpSpPr>
        <p:cNvPr id="1" name="Shape 88"/>
        <p:cNvGrpSpPr/>
        <p:nvPr/>
      </p:nvGrpSpPr>
      <p:grpSpPr>
        <a:xfrm>
          <a:off x="0" y="0"/>
          <a:ext cx="0" cy="0"/>
          <a:chOff x="0" y="0"/>
          <a:chExt cx="0" cy="0"/>
        </a:xfrm>
      </p:grpSpPr>
      <p:sp>
        <p:nvSpPr>
          <p:cNvPr id="89" name="Google Shape;89;p53"/>
          <p:cNvSpPr txBox="1">
            <a:spLocks noGrp="1"/>
          </p:cNvSpPr>
          <p:nvPr>
            <p:ph type="title"/>
          </p:nvPr>
        </p:nvSpPr>
        <p:spPr>
          <a:xfrm>
            <a:off x="576072" y="365125"/>
            <a:ext cx="1077163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Open Sans"/>
              <a:buNone/>
              <a:defRPr sz="54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53"/>
          <p:cNvSpPr txBox="1">
            <a:spLocks noGrp="1"/>
          </p:cNvSpPr>
          <p:nvPr>
            <p:ph type="body" idx="1"/>
          </p:nvPr>
        </p:nvSpPr>
        <p:spPr>
          <a:xfrm>
            <a:off x="576072" y="1825625"/>
            <a:ext cx="10771632"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53"/>
          <p:cNvSpPr txBox="1">
            <a:spLocks noGrp="1"/>
          </p:cNvSpPr>
          <p:nvPr>
            <p:ph type="dt" idx="10"/>
          </p:nvPr>
        </p:nvSpPr>
        <p:spPr>
          <a:xfrm>
            <a:off x="658368"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3"/>
          <p:cNvSpPr txBox="1">
            <a:spLocks noGrp="1"/>
          </p:cNvSpPr>
          <p:nvPr>
            <p:ph type="ftr" idx="11"/>
          </p:nvPr>
        </p:nvSpPr>
        <p:spPr>
          <a:xfrm>
            <a:off x="8503920" y="841248"/>
            <a:ext cx="363016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3"/>
          <p:cNvSpPr/>
          <p:nvPr/>
        </p:nvSpPr>
        <p:spPr>
          <a:xfrm>
            <a:off x="11202264" y="344083"/>
            <a:ext cx="151536" cy="151536"/>
          </a:xfrm>
          <a:custGeom>
            <a:avLst/>
            <a:gdLst/>
            <a:ahLst/>
            <a:cxnLst/>
            <a:rect l="l" t="t" r="r" b="b"/>
            <a:pathLst>
              <a:path w="151536" h="151536" extrusionOk="0">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5" name="Google Shape;95;p53"/>
          <p:cNvSpPr/>
          <p:nvPr/>
        </p:nvSpPr>
        <p:spPr>
          <a:xfrm>
            <a:off x="11563141" y="590910"/>
            <a:ext cx="108625" cy="108625"/>
          </a:xfrm>
          <a:custGeom>
            <a:avLst/>
            <a:gdLst/>
            <a:ahLst/>
            <a:cxnLst/>
            <a:rect l="l" t="t" r="r" b="b"/>
            <a:pathLst>
              <a:path w="108625" h="108625" extrusionOk="0">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6"/>
        <p:cNvGrpSpPr/>
        <p:nvPr/>
      </p:nvGrpSpPr>
      <p:grpSpPr>
        <a:xfrm>
          <a:off x="0" y="0"/>
          <a:ext cx="0" cy="0"/>
          <a:chOff x="0" y="0"/>
          <a:chExt cx="0" cy="0"/>
        </a:xfrm>
      </p:grpSpPr>
      <p:sp>
        <p:nvSpPr>
          <p:cNvPr id="97" name="Google Shape;97;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4"/>
          <p:cNvSpPr txBox="1">
            <a:spLocks noGrp="1"/>
          </p:cNvSpPr>
          <p:nvPr>
            <p:ph type="body" idx="1"/>
          </p:nvPr>
        </p:nvSpPr>
        <p:spPr>
          <a:xfrm>
            <a:off x="1444752" y="1825625"/>
            <a:ext cx="4553712" cy="435133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4"/>
          <p:cNvSpPr txBox="1">
            <a:spLocks noGrp="1"/>
          </p:cNvSpPr>
          <p:nvPr>
            <p:ph type="body" idx="2"/>
          </p:nvPr>
        </p:nvSpPr>
        <p:spPr>
          <a:xfrm>
            <a:off x="6784848" y="1825625"/>
            <a:ext cx="4553712" cy="435133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0" name="Google Shape;100;p54"/>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01" name="Google Shape;101;p54"/>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2" name="Google Shape;102;p54"/>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 name="Google Shape;103;p54"/>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55"/>
          <p:cNvSpPr txBox="1">
            <a:spLocks noGrp="1"/>
          </p:cNvSpPr>
          <p:nvPr>
            <p:ph type="body" idx="1"/>
          </p:nvPr>
        </p:nvSpPr>
        <p:spPr>
          <a:xfrm>
            <a:off x="1444752" y="1681163"/>
            <a:ext cx="45537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55"/>
          <p:cNvSpPr txBox="1">
            <a:spLocks noGrp="1"/>
          </p:cNvSpPr>
          <p:nvPr>
            <p:ph type="body" idx="2"/>
          </p:nvPr>
        </p:nvSpPr>
        <p:spPr>
          <a:xfrm>
            <a:off x="1444752" y="2505075"/>
            <a:ext cx="4553712"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5"/>
          <p:cNvSpPr txBox="1">
            <a:spLocks noGrp="1"/>
          </p:cNvSpPr>
          <p:nvPr>
            <p:ph type="body" idx="3"/>
          </p:nvPr>
        </p:nvSpPr>
        <p:spPr>
          <a:xfrm>
            <a:off x="6784848" y="1681163"/>
            <a:ext cx="455371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55"/>
          <p:cNvSpPr txBox="1">
            <a:spLocks noGrp="1"/>
          </p:cNvSpPr>
          <p:nvPr>
            <p:ph type="body" idx="4"/>
          </p:nvPr>
        </p:nvSpPr>
        <p:spPr>
          <a:xfrm>
            <a:off x="6784848" y="2505075"/>
            <a:ext cx="4553712"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55"/>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11" name="Google Shape;111;p55"/>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2" name="Google Shape;112;p55"/>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13" name="Google Shape;113;p55"/>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114"/>
        <p:cNvGrpSpPr/>
        <p:nvPr/>
      </p:nvGrpSpPr>
      <p:grpSpPr>
        <a:xfrm>
          <a:off x="0" y="0"/>
          <a:ext cx="0" cy="0"/>
          <a:chOff x="0" y="0"/>
          <a:chExt cx="0" cy="0"/>
        </a:xfrm>
      </p:grpSpPr>
      <p:sp>
        <p:nvSpPr>
          <p:cNvPr id="115" name="Google Shape;115;p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56"/>
          <p:cNvSpPr txBox="1">
            <a:spLocks noGrp="1"/>
          </p:cNvSpPr>
          <p:nvPr>
            <p:ph type="body" idx="1"/>
          </p:nvPr>
        </p:nvSpPr>
        <p:spPr>
          <a:xfrm>
            <a:off x="1444752" y="1681163"/>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7" name="Google Shape;117;p56"/>
          <p:cNvSpPr txBox="1">
            <a:spLocks noGrp="1"/>
          </p:cNvSpPr>
          <p:nvPr>
            <p:ph type="body" idx="2"/>
          </p:nvPr>
        </p:nvSpPr>
        <p:spPr>
          <a:xfrm>
            <a:off x="1444752" y="2505075"/>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56"/>
          <p:cNvSpPr txBox="1">
            <a:spLocks noGrp="1"/>
          </p:cNvSpPr>
          <p:nvPr>
            <p:ph type="body" idx="3"/>
          </p:nvPr>
        </p:nvSpPr>
        <p:spPr>
          <a:xfrm>
            <a:off x="4983480" y="1681163"/>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56"/>
          <p:cNvSpPr txBox="1">
            <a:spLocks noGrp="1"/>
          </p:cNvSpPr>
          <p:nvPr>
            <p:ph type="body" idx="4"/>
          </p:nvPr>
        </p:nvSpPr>
        <p:spPr>
          <a:xfrm>
            <a:off x="4983480" y="2505075"/>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0" name="Google Shape;120;p56"/>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
        <p:nvSpPr>
          <p:cNvPr id="121" name="Google Shape;121;p56"/>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2" name="Google Shape;122;p56"/>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3" name="Google Shape;123;p56"/>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24" name="Google Shape;124;p56"/>
          <p:cNvSpPr txBox="1">
            <a:spLocks noGrp="1"/>
          </p:cNvSpPr>
          <p:nvPr>
            <p:ph type="body" idx="5"/>
          </p:nvPr>
        </p:nvSpPr>
        <p:spPr>
          <a:xfrm>
            <a:off x="8531352" y="1769269"/>
            <a:ext cx="28346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56"/>
          <p:cNvSpPr txBox="1">
            <a:spLocks noGrp="1"/>
          </p:cNvSpPr>
          <p:nvPr>
            <p:ph type="body" idx="6"/>
          </p:nvPr>
        </p:nvSpPr>
        <p:spPr>
          <a:xfrm>
            <a:off x="8531352" y="2593181"/>
            <a:ext cx="28346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26"/>
        <p:cNvGrpSpPr/>
        <p:nvPr/>
      </p:nvGrpSpPr>
      <p:grpSpPr>
        <a:xfrm>
          <a:off x="0" y="0"/>
          <a:ext cx="0" cy="0"/>
          <a:chOff x="0" y="0"/>
          <a:chExt cx="0" cy="0"/>
        </a:xfrm>
      </p:grpSpPr>
      <p:sp>
        <p:nvSpPr>
          <p:cNvPr id="127" name="Google Shape;127;p57"/>
          <p:cNvSpPr txBox="1">
            <a:spLocks noGrp="1"/>
          </p:cNvSpPr>
          <p:nvPr>
            <p:ph type="ctrTitle"/>
          </p:nvPr>
        </p:nvSpPr>
        <p:spPr>
          <a:xfrm>
            <a:off x="6391656" y="804672"/>
            <a:ext cx="4434840" cy="88696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Open Sans"/>
              <a:buNone/>
              <a:defRPr sz="54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57"/>
          <p:cNvSpPr txBox="1">
            <a:spLocks noGrp="1"/>
          </p:cNvSpPr>
          <p:nvPr>
            <p:ph type="subTitle" idx="1"/>
          </p:nvPr>
        </p:nvSpPr>
        <p:spPr>
          <a:xfrm>
            <a:off x="6391654" y="1801368"/>
            <a:ext cx="4434840" cy="475488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9" name="Google Shape;129;p57"/>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131" name="Google Shape;131;p57"/>
          <p:cNvCxnSpPr/>
          <p:nvPr/>
        </p:nvCxnSpPr>
        <p:spPr>
          <a:xfrm>
            <a:off x="11586162" y="3619272"/>
            <a:ext cx="0" cy="3238728"/>
          </a:xfrm>
          <a:prstGeom prst="straightConnector1">
            <a:avLst/>
          </a:prstGeom>
          <a:noFill/>
          <a:ln w="25400" cap="sq" cmpd="sng">
            <a:solidFill>
              <a:schemeClr val="accent2"/>
            </a:solidFill>
            <a:prstDash val="solid"/>
            <a:bevel/>
            <a:headEnd type="none" w="sm" len="sm"/>
            <a:tailEnd type="none" w="sm" len="sm"/>
          </a:ln>
        </p:spPr>
      </p:cxnSp>
      <p:sp>
        <p:nvSpPr>
          <p:cNvPr id="132" name="Google Shape;132;p57"/>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3" name="Google Shape;133;p57"/>
          <p:cNvSpPr>
            <a:spLocks noGrp="1"/>
          </p:cNvSpPr>
          <p:nvPr>
            <p:ph type="pic" idx="2"/>
          </p:nvPr>
        </p:nvSpPr>
        <p:spPr>
          <a:xfrm>
            <a:off x="283464" y="3108960"/>
            <a:ext cx="5221224" cy="3447288"/>
          </a:xfrm>
          <a:prstGeom prst="rect">
            <a:avLst/>
          </a:prstGeom>
          <a:noFill/>
          <a:ln>
            <a:noFill/>
          </a:ln>
        </p:spPr>
      </p:sp>
      <p:sp>
        <p:nvSpPr>
          <p:cNvPr id="134" name="Google Shape;134;p57"/>
          <p:cNvSpPr>
            <a:spLocks noGrp="1"/>
          </p:cNvSpPr>
          <p:nvPr>
            <p:ph type="pic" idx="3"/>
          </p:nvPr>
        </p:nvSpPr>
        <p:spPr>
          <a:xfrm>
            <a:off x="283464" y="301752"/>
            <a:ext cx="2459736" cy="2505456"/>
          </a:xfrm>
          <a:prstGeom prst="rect">
            <a:avLst/>
          </a:prstGeom>
          <a:noFill/>
          <a:ln>
            <a:noFill/>
          </a:ln>
        </p:spPr>
      </p:sp>
      <p:sp>
        <p:nvSpPr>
          <p:cNvPr id="135" name="Google Shape;135;p57"/>
          <p:cNvSpPr>
            <a:spLocks noGrp="1"/>
          </p:cNvSpPr>
          <p:nvPr>
            <p:ph type="pic" idx="4"/>
          </p:nvPr>
        </p:nvSpPr>
        <p:spPr>
          <a:xfrm>
            <a:off x="3044952" y="301752"/>
            <a:ext cx="2459736" cy="250545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1" name="Google Shape;141;p58"/>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2"/>
        <p:cNvGrpSpPr/>
        <p:nvPr/>
      </p:nvGrpSpPr>
      <p:grpSpPr>
        <a:xfrm>
          <a:off x="0" y="0"/>
          <a:ext cx="0" cy="0"/>
          <a:chOff x="0" y="0"/>
          <a:chExt cx="0" cy="0"/>
        </a:xfrm>
      </p:grpSpPr>
      <p:sp>
        <p:nvSpPr>
          <p:cNvPr id="143" name="Google Shape;143;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5" name="Google Shape;145;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9" name="Google Shape;149;p59"/>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sp>
        <p:nvSpPr>
          <p:cNvPr id="151" name="Google Shape;151;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60"/>
          <p:cNvSpPr>
            <a:spLocks noGrp="1"/>
          </p:cNvSpPr>
          <p:nvPr>
            <p:ph type="pic" idx="2"/>
          </p:nvPr>
        </p:nvSpPr>
        <p:spPr>
          <a:xfrm>
            <a:off x="5183188" y="987425"/>
            <a:ext cx="6172200" cy="4873625"/>
          </a:xfrm>
          <a:prstGeom prst="rect">
            <a:avLst/>
          </a:prstGeom>
          <a:noFill/>
          <a:ln>
            <a:noFill/>
          </a:ln>
        </p:spPr>
      </p:sp>
      <p:sp>
        <p:nvSpPr>
          <p:cNvPr id="153" name="Google Shape;153;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57" name="Google Shape;157;p60"/>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chemeClr val="accent2"/>
            </a:gs>
            <a:gs pos="100000">
              <a:schemeClr val="accent4"/>
            </a:gs>
          </a:gsLst>
          <a:lin ang="8100000" scaled="0"/>
        </a:gradFill>
        <a:effectLst/>
      </p:bgPr>
    </p:bg>
    <p:spTree>
      <p:nvGrpSpPr>
        <p:cNvPr id="1" name="Shape 22"/>
        <p:cNvGrpSpPr/>
        <p:nvPr/>
      </p:nvGrpSpPr>
      <p:grpSpPr>
        <a:xfrm>
          <a:off x="0" y="0"/>
          <a:ext cx="0" cy="0"/>
          <a:chOff x="0" y="0"/>
          <a:chExt cx="0" cy="0"/>
        </a:xfrm>
      </p:grpSpPr>
      <p:sp>
        <p:nvSpPr>
          <p:cNvPr id="23" name="Google Shape;23;p45"/>
          <p:cNvSpPr>
            <a:spLocks noGrp="1"/>
          </p:cNvSpPr>
          <p:nvPr>
            <p:ph type="pic" idx="2"/>
          </p:nvPr>
        </p:nvSpPr>
        <p:spPr>
          <a:xfrm>
            <a:off x="1366432" y="2530058"/>
            <a:ext cx="3707972" cy="3707971"/>
          </a:xfrm>
          <a:prstGeom prst="rect">
            <a:avLst/>
          </a:prstGeom>
          <a:noFill/>
          <a:ln>
            <a:noFill/>
          </a:ln>
        </p:spPr>
      </p:sp>
      <p:sp>
        <p:nvSpPr>
          <p:cNvPr id="24" name="Google Shape;24;p45"/>
          <p:cNvSpPr txBox="1">
            <a:spLocks noGrp="1"/>
          </p:cNvSpPr>
          <p:nvPr>
            <p:ph type="title"/>
          </p:nvPr>
        </p:nvSpPr>
        <p:spPr>
          <a:xfrm>
            <a:off x="5202936" y="585216"/>
            <a:ext cx="5833872" cy="2276856"/>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6000"/>
              <a:buFont typeface="Open Sans"/>
              <a:buNone/>
              <a:defRPr sz="6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5"/>
          <p:cNvSpPr txBox="1">
            <a:spLocks noGrp="1"/>
          </p:cNvSpPr>
          <p:nvPr>
            <p:ph type="dt" idx="10"/>
          </p:nvPr>
        </p:nvSpPr>
        <p:spPr>
          <a:xfrm>
            <a:off x="658368" y="2011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5"/>
          <p:cNvSpPr txBox="1">
            <a:spLocks noGrp="1"/>
          </p:cNvSpPr>
          <p:nvPr>
            <p:ph type="ftr" idx="11"/>
          </p:nvPr>
        </p:nvSpPr>
        <p:spPr>
          <a:xfrm rot="-5400000">
            <a:off x="-548640" y="1938528"/>
            <a:ext cx="278892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5"/>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45"/>
          <p:cNvCxnSpPr/>
          <p:nvPr/>
        </p:nvCxnSpPr>
        <p:spPr>
          <a:xfrm>
            <a:off x="856114" y="3503032"/>
            <a:ext cx="0" cy="3346090"/>
          </a:xfrm>
          <a:prstGeom prst="straightConnector1">
            <a:avLst/>
          </a:prstGeom>
          <a:noFill/>
          <a:ln w="25400" cap="sq" cmpd="sng">
            <a:solidFill>
              <a:schemeClr val="lt1"/>
            </a:solidFill>
            <a:prstDash val="solid"/>
            <a:bevel/>
            <a:headEnd type="none" w="sm" len="sm"/>
            <a:tailEnd type="none" w="sm" len="sm"/>
          </a:ln>
        </p:spPr>
      </p:cxnSp>
      <p:sp>
        <p:nvSpPr>
          <p:cNvPr id="29" name="Google Shape;29;p45"/>
          <p:cNvSpPr txBox="1">
            <a:spLocks noGrp="1"/>
          </p:cNvSpPr>
          <p:nvPr>
            <p:ph type="body" idx="1"/>
          </p:nvPr>
        </p:nvSpPr>
        <p:spPr>
          <a:xfrm>
            <a:off x="5202936" y="3127248"/>
            <a:ext cx="5833872" cy="3118104"/>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800"/>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5"/>
          <p:cNvSpPr/>
          <p:nvPr/>
        </p:nvSpPr>
        <p:spPr>
          <a:xfrm>
            <a:off x="4745394" y="276027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 name="Google Shape;31;p45"/>
          <p:cNvSpPr/>
          <p:nvPr/>
        </p:nvSpPr>
        <p:spPr>
          <a:xfrm>
            <a:off x="4386614" y="253098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2" name="Google Shape;32;p45"/>
          <p:cNvSpPr/>
          <p:nvPr/>
        </p:nvSpPr>
        <p:spPr>
          <a:xfrm>
            <a:off x="1669987" y="6031572"/>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
        <p:cNvGrpSpPr/>
        <p:nvPr/>
      </p:nvGrpSpPr>
      <p:grpSpPr>
        <a:xfrm>
          <a:off x="0" y="0"/>
          <a:ext cx="0" cy="0"/>
          <a:chOff x="0" y="0"/>
          <a:chExt cx="0" cy="0"/>
        </a:xfrm>
      </p:grpSpPr>
      <p:sp>
        <p:nvSpPr>
          <p:cNvPr id="34" name="Google Shape;34;p46"/>
          <p:cNvSpPr>
            <a:spLocks noGrp="1"/>
          </p:cNvSpPr>
          <p:nvPr>
            <p:ph type="pic" idx="2"/>
          </p:nvPr>
        </p:nvSpPr>
        <p:spPr>
          <a:xfrm>
            <a:off x="7451965" y="1665520"/>
            <a:ext cx="4266960" cy="4266968"/>
          </a:xfrm>
          <a:prstGeom prst="rect">
            <a:avLst/>
          </a:prstGeom>
          <a:noFill/>
          <a:ln>
            <a:noFill/>
          </a:ln>
        </p:spPr>
      </p:sp>
      <p:sp>
        <p:nvSpPr>
          <p:cNvPr id="35" name="Google Shape;35;p46"/>
          <p:cNvSpPr txBox="1">
            <a:spLocks noGrp="1"/>
          </p:cNvSpPr>
          <p:nvPr>
            <p:ph type="title"/>
          </p:nvPr>
        </p:nvSpPr>
        <p:spPr>
          <a:xfrm>
            <a:off x="804672" y="1335024"/>
            <a:ext cx="6190488" cy="11795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6"/>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40" name="Google Shape;40;p46"/>
          <p:cNvCxnSpPr/>
          <p:nvPr/>
        </p:nvCxnSpPr>
        <p:spPr>
          <a:xfrm>
            <a:off x="0" y="806470"/>
            <a:ext cx="7903723" cy="0"/>
          </a:xfrm>
          <a:prstGeom prst="straightConnector1">
            <a:avLst/>
          </a:prstGeom>
          <a:noFill/>
          <a:ln w="25400" cap="sq" cmpd="sng">
            <a:solidFill>
              <a:schemeClr val="accent2"/>
            </a:solidFill>
            <a:prstDash val="solid"/>
            <a:bevel/>
            <a:headEnd type="none" w="sm" len="sm"/>
            <a:tailEnd type="none" w="sm" len="sm"/>
          </a:ln>
        </p:spPr>
      </p:cxnSp>
      <p:sp>
        <p:nvSpPr>
          <p:cNvPr id="41" name="Google Shape;41;p46"/>
          <p:cNvSpPr/>
          <p:nvPr/>
        </p:nvSpPr>
        <p:spPr>
          <a:xfrm>
            <a:off x="11281590" y="2070656"/>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2" name="Google Shape;42;p46"/>
          <p:cNvSpPr/>
          <p:nvPr/>
        </p:nvSpPr>
        <p:spPr>
          <a:xfrm>
            <a:off x="10969280" y="178001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gradFill>
          <a:gsLst>
            <a:gs pos="0">
              <a:schemeClr val="accent2"/>
            </a:gs>
            <a:gs pos="100000">
              <a:schemeClr val="accent4"/>
            </a:gs>
          </a:gsLst>
          <a:lin ang="2700000" scaled="0"/>
        </a:gradFill>
        <a:effectLst/>
      </p:bgPr>
    </p:bg>
    <p:spTree>
      <p:nvGrpSpPr>
        <p:cNvPr id="1" name="Shape 43"/>
        <p:cNvGrpSpPr/>
        <p:nvPr/>
      </p:nvGrpSpPr>
      <p:grpSpPr>
        <a:xfrm>
          <a:off x="0" y="0"/>
          <a:ext cx="0" cy="0"/>
          <a:chOff x="0" y="0"/>
          <a:chExt cx="0" cy="0"/>
        </a:xfrm>
      </p:grpSpPr>
      <p:sp>
        <p:nvSpPr>
          <p:cNvPr id="44" name="Google Shape;44;p47"/>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Open Sans"/>
              <a:buNone/>
              <a:defRPr sz="60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47"/>
          <p:cNvSpPr/>
          <p:nvPr/>
        </p:nvSpPr>
        <p:spPr>
          <a:xfrm>
            <a:off x="10772266" y="3054359"/>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7" name="Google Shape;47;p47"/>
          <p:cNvSpPr/>
          <p:nvPr/>
        </p:nvSpPr>
        <p:spPr>
          <a:xfrm>
            <a:off x="10724364" y="2515838"/>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8" name="Google Shape;48;p47"/>
          <p:cNvSpPr/>
          <p:nvPr/>
        </p:nvSpPr>
        <p:spPr>
          <a:xfrm>
            <a:off x="11024834" y="2787572"/>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9" name="Google Shape;49;p47"/>
          <p:cNvSpPr/>
          <p:nvPr/>
        </p:nvSpPr>
        <p:spPr>
          <a:xfrm>
            <a:off x="1261869" y="2633448"/>
            <a:ext cx="151536" cy="151536"/>
          </a:xfrm>
          <a:custGeom>
            <a:avLst/>
            <a:gdLst/>
            <a:ahLst/>
            <a:cxnLst/>
            <a:rect l="l" t="t" r="r" b="b"/>
            <a:pathLst>
              <a:path w="151536" h="151536" extrusionOk="0">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0" name="Google Shape;50;p47"/>
          <p:cNvSpPr/>
          <p:nvPr/>
        </p:nvSpPr>
        <p:spPr>
          <a:xfrm>
            <a:off x="1064053" y="3083338"/>
            <a:ext cx="95759" cy="95759"/>
          </a:xfrm>
          <a:custGeom>
            <a:avLst/>
            <a:gdLst/>
            <a:ahLst/>
            <a:cxnLst/>
            <a:rect l="l" t="t" r="r" b="b"/>
            <a:pathLst>
              <a:path w="95759" h="95759" extrusionOk="0">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1" name="Google Shape;51;p47"/>
          <p:cNvSpPr/>
          <p:nvPr/>
        </p:nvSpPr>
        <p:spPr>
          <a:xfrm>
            <a:off x="1413405" y="3492870"/>
            <a:ext cx="108625" cy="108625"/>
          </a:xfrm>
          <a:custGeom>
            <a:avLst/>
            <a:gdLst/>
            <a:ahLst/>
            <a:cxnLst/>
            <a:rect l="l" t="t" r="r" b="b"/>
            <a:pathLst>
              <a:path w="108625" h="108625" extrusionOk="0">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48"/>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Only">
  <p:cSld name="1_Title Only">
    <p:bg>
      <p:bgPr>
        <a:gradFill>
          <a:gsLst>
            <a:gs pos="0">
              <a:schemeClr val="accent2"/>
            </a:gs>
            <a:gs pos="100000">
              <a:schemeClr val="accent4"/>
            </a:gs>
          </a:gsLst>
          <a:lin ang="8100000" scaled="0"/>
        </a:gradFill>
        <a:effectLst/>
      </p:bgPr>
    </p:bg>
    <p:spTree>
      <p:nvGrpSpPr>
        <p:cNvPr id="1" name="Shape 57"/>
        <p:cNvGrpSpPr/>
        <p:nvPr/>
      </p:nvGrpSpPr>
      <p:grpSpPr>
        <a:xfrm>
          <a:off x="0" y="0"/>
          <a:ext cx="0" cy="0"/>
          <a:chOff x="0" y="0"/>
          <a:chExt cx="0" cy="0"/>
        </a:xfrm>
      </p:grpSpPr>
      <p:sp>
        <p:nvSpPr>
          <p:cNvPr id="58" name="Google Shape;58;p49"/>
          <p:cNvSpPr>
            <a:spLocks noGrp="1"/>
          </p:cNvSpPr>
          <p:nvPr>
            <p:ph type="pic" idx="2"/>
          </p:nvPr>
        </p:nvSpPr>
        <p:spPr>
          <a:xfrm>
            <a:off x="1777111" y="407499"/>
            <a:ext cx="1952279" cy="1952279"/>
          </a:xfrm>
          <a:prstGeom prst="rect">
            <a:avLst/>
          </a:prstGeom>
          <a:noFill/>
          <a:ln>
            <a:noFill/>
          </a:ln>
        </p:spPr>
      </p:sp>
      <p:sp>
        <p:nvSpPr>
          <p:cNvPr id="59" name="Google Shape;59;p49"/>
          <p:cNvSpPr>
            <a:spLocks noGrp="1"/>
          </p:cNvSpPr>
          <p:nvPr>
            <p:ph type="pic" idx="3"/>
          </p:nvPr>
        </p:nvSpPr>
        <p:spPr>
          <a:xfrm>
            <a:off x="3528345" y="1972581"/>
            <a:ext cx="2290065" cy="2273502"/>
          </a:xfrm>
          <a:prstGeom prst="rect">
            <a:avLst/>
          </a:prstGeom>
          <a:noFill/>
          <a:ln>
            <a:noFill/>
          </a:ln>
        </p:spPr>
      </p:sp>
      <p:sp>
        <p:nvSpPr>
          <p:cNvPr id="60" name="Google Shape;60;p49"/>
          <p:cNvSpPr>
            <a:spLocks noGrp="1"/>
          </p:cNvSpPr>
          <p:nvPr>
            <p:ph type="pic" idx="4"/>
          </p:nvPr>
        </p:nvSpPr>
        <p:spPr>
          <a:xfrm>
            <a:off x="5579539" y="4386312"/>
            <a:ext cx="3119293" cy="2462810"/>
          </a:xfrm>
          <a:prstGeom prst="rect">
            <a:avLst/>
          </a:prstGeom>
          <a:noFill/>
          <a:ln>
            <a:noFill/>
          </a:ln>
        </p:spPr>
      </p:sp>
      <p:sp>
        <p:nvSpPr>
          <p:cNvPr id="61" name="Google Shape;61;p49"/>
          <p:cNvSpPr>
            <a:spLocks noGrp="1"/>
          </p:cNvSpPr>
          <p:nvPr>
            <p:ph type="pic" idx="5"/>
          </p:nvPr>
        </p:nvSpPr>
        <p:spPr>
          <a:xfrm>
            <a:off x="1092905" y="4018982"/>
            <a:ext cx="3854161" cy="2839018"/>
          </a:xfrm>
          <a:prstGeom prst="rect">
            <a:avLst/>
          </a:prstGeom>
          <a:noFill/>
          <a:ln>
            <a:noFill/>
          </a:ln>
        </p:spPr>
      </p:sp>
      <p:sp>
        <p:nvSpPr>
          <p:cNvPr id="62" name="Google Shape;62;p49"/>
          <p:cNvSpPr txBox="1">
            <a:spLocks noGrp="1"/>
          </p:cNvSpPr>
          <p:nvPr>
            <p:ph type="title"/>
          </p:nvPr>
        </p:nvSpPr>
        <p:spPr>
          <a:xfrm>
            <a:off x="5760720" y="585216"/>
            <a:ext cx="5276088" cy="2276856"/>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800"/>
              <a:buFont typeface="Open Sans"/>
              <a:buNone/>
              <a:defRPr sz="48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9"/>
          <p:cNvSpPr txBox="1">
            <a:spLocks noGrp="1"/>
          </p:cNvSpPr>
          <p:nvPr>
            <p:ph type="dt" idx="10"/>
          </p:nvPr>
        </p:nvSpPr>
        <p:spPr>
          <a:xfrm>
            <a:off x="658368" y="2011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9"/>
          <p:cNvSpPr txBox="1">
            <a:spLocks noGrp="1"/>
          </p:cNvSpPr>
          <p:nvPr>
            <p:ph type="ftr" idx="11"/>
          </p:nvPr>
        </p:nvSpPr>
        <p:spPr>
          <a:xfrm rot="-5400000">
            <a:off x="-548640" y="1938528"/>
            <a:ext cx="278892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9"/>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lt1"/>
                </a:solidFill>
                <a:latin typeface="Open Sans"/>
                <a:ea typeface="Open Sans"/>
                <a:cs typeface="Open Sans"/>
                <a:sym typeface="Open Sans"/>
              </a:defRPr>
            </a:lvl1pPr>
            <a:lvl2pPr marL="0" lvl="1" indent="0" algn="r">
              <a:spcBef>
                <a:spcPts val="0"/>
              </a:spcBef>
              <a:buNone/>
              <a:defRPr sz="1200" b="1" i="0" cap="none">
                <a:solidFill>
                  <a:schemeClr val="lt1"/>
                </a:solidFill>
                <a:latin typeface="Open Sans"/>
                <a:ea typeface="Open Sans"/>
                <a:cs typeface="Open Sans"/>
                <a:sym typeface="Open Sans"/>
              </a:defRPr>
            </a:lvl2pPr>
            <a:lvl3pPr marL="0" lvl="2" indent="0" algn="r">
              <a:spcBef>
                <a:spcPts val="0"/>
              </a:spcBef>
              <a:buNone/>
              <a:defRPr sz="1200" b="1" i="0" cap="none">
                <a:solidFill>
                  <a:schemeClr val="lt1"/>
                </a:solidFill>
                <a:latin typeface="Open Sans"/>
                <a:ea typeface="Open Sans"/>
                <a:cs typeface="Open Sans"/>
                <a:sym typeface="Open Sans"/>
              </a:defRPr>
            </a:lvl3pPr>
            <a:lvl4pPr marL="0" lvl="3" indent="0" algn="r">
              <a:spcBef>
                <a:spcPts val="0"/>
              </a:spcBef>
              <a:buNone/>
              <a:defRPr sz="1200" b="1" i="0" cap="none">
                <a:solidFill>
                  <a:schemeClr val="lt1"/>
                </a:solidFill>
                <a:latin typeface="Open Sans"/>
                <a:ea typeface="Open Sans"/>
                <a:cs typeface="Open Sans"/>
                <a:sym typeface="Open Sans"/>
              </a:defRPr>
            </a:lvl4pPr>
            <a:lvl5pPr marL="0" lvl="4" indent="0" algn="r">
              <a:spcBef>
                <a:spcPts val="0"/>
              </a:spcBef>
              <a:buNone/>
              <a:defRPr sz="1200" b="1" i="0" cap="none">
                <a:solidFill>
                  <a:schemeClr val="lt1"/>
                </a:solidFill>
                <a:latin typeface="Open Sans"/>
                <a:ea typeface="Open Sans"/>
                <a:cs typeface="Open Sans"/>
                <a:sym typeface="Open Sans"/>
              </a:defRPr>
            </a:lvl5pPr>
            <a:lvl6pPr marL="0" lvl="5" indent="0" algn="r">
              <a:spcBef>
                <a:spcPts val="0"/>
              </a:spcBef>
              <a:buNone/>
              <a:defRPr sz="1200" b="1" i="0" cap="none">
                <a:solidFill>
                  <a:schemeClr val="lt1"/>
                </a:solidFill>
                <a:latin typeface="Open Sans"/>
                <a:ea typeface="Open Sans"/>
                <a:cs typeface="Open Sans"/>
                <a:sym typeface="Open Sans"/>
              </a:defRPr>
            </a:lvl6pPr>
            <a:lvl7pPr marL="0" lvl="6" indent="0" algn="r">
              <a:spcBef>
                <a:spcPts val="0"/>
              </a:spcBef>
              <a:buNone/>
              <a:defRPr sz="1200" b="1" i="0" cap="none">
                <a:solidFill>
                  <a:schemeClr val="lt1"/>
                </a:solidFill>
                <a:latin typeface="Open Sans"/>
                <a:ea typeface="Open Sans"/>
                <a:cs typeface="Open Sans"/>
                <a:sym typeface="Open Sans"/>
              </a:defRPr>
            </a:lvl7pPr>
            <a:lvl8pPr marL="0" lvl="7" indent="0" algn="r">
              <a:spcBef>
                <a:spcPts val="0"/>
              </a:spcBef>
              <a:buNone/>
              <a:defRPr sz="1200" b="1" i="0" cap="none">
                <a:solidFill>
                  <a:schemeClr val="lt1"/>
                </a:solidFill>
                <a:latin typeface="Open Sans"/>
                <a:ea typeface="Open Sans"/>
                <a:cs typeface="Open Sans"/>
                <a:sym typeface="Open Sans"/>
              </a:defRPr>
            </a:lvl8pPr>
            <a:lvl9pPr marL="0" lvl="8" indent="0" algn="r">
              <a:spcBef>
                <a:spcPts val="0"/>
              </a:spcBef>
              <a:buNone/>
              <a:defRPr sz="1200" b="1" i="0"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49"/>
          <p:cNvSpPr/>
          <p:nvPr/>
        </p:nvSpPr>
        <p:spPr>
          <a:xfrm>
            <a:off x="1472366" y="1859534"/>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7" name="Google Shape;67;p49"/>
          <p:cNvSpPr/>
          <p:nvPr/>
        </p:nvSpPr>
        <p:spPr>
          <a:xfrm>
            <a:off x="2014523" y="3146867"/>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8" name="Google Shape;68;p49"/>
          <p:cNvSpPr/>
          <p:nvPr/>
        </p:nvSpPr>
        <p:spPr>
          <a:xfrm>
            <a:off x="5404920" y="4508295"/>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cxnSp>
        <p:nvCxnSpPr>
          <p:cNvPr id="69" name="Google Shape;69;p49"/>
          <p:cNvCxnSpPr/>
          <p:nvPr/>
        </p:nvCxnSpPr>
        <p:spPr>
          <a:xfrm>
            <a:off x="856114" y="3503032"/>
            <a:ext cx="0" cy="3346090"/>
          </a:xfrm>
          <a:prstGeom prst="straightConnector1">
            <a:avLst/>
          </a:prstGeom>
          <a:noFill/>
          <a:ln w="25400" cap="sq" cmpd="sng">
            <a:solidFill>
              <a:schemeClr val="lt1"/>
            </a:solidFill>
            <a:prstDash val="solid"/>
            <a:bevel/>
            <a:headEnd type="none" w="sm" len="sm"/>
            <a:tailEnd type="none" w="sm" len="sm"/>
          </a:ln>
        </p:spPr>
      </p:cxnSp>
      <p:sp>
        <p:nvSpPr>
          <p:cNvPr id="70" name="Google Shape;70;p49"/>
          <p:cNvSpPr txBox="1">
            <a:spLocks noGrp="1"/>
          </p:cNvSpPr>
          <p:nvPr>
            <p:ph type="body" idx="1"/>
          </p:nvPr>
        </p:nvSpPr>
        <p:spPr>
          <a:xfrm>
            <a:off x="5760720" y="3127248"/>
            <a:ext cx="5276088" cy="1124712"/>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800"/>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a:buNone/>
              <a:defRPr sz="6000" b="1"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74" name="Google Shape;74;p50"/>
          <p:cNvCxnSpPr/>
          <p:nvPr/>
        </p:nvCxnSpPr>
        <p:spPr>
          <a:xfrm>
            <a:off x="715890" y="1114050"/>
            <a:ext cx="0" cy="5735637"/>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9" name="Google Shape;79;p51"/>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80"/>
        <p:cNvGrpSpPr/>
        <p:nvPr/>
      </p:nvGrpSpPr>
      <p:grpSpPr>
        <a:xfrm>
          <a:off x="0" y="0"/>
          <a:ext cx="0" cy="0"/>
          <a:chOff x="0" y="0"/>
          <a:chExt cx="0" cy="0"/>
        </a:xfrm>
      </p:grpSpPr>
      <p:sp>
        <p:nvSpPr>
          <p:cNvPr id="81" name="Google Shape;81;p52"/>
          <p:cNvSpPr txBox="1">
            <a:spLocks noGrp="1"/>
          </p:cNvSpPr>
          <p:nvPr>
            <p:ph type="ctrTitle"/>
          </p:nvPr>
        </p:nvSpPr>
        <p:spPr>
          <a:xfrm>
            <a:off x="6391656" y="841248"/>
            <a:ext cx="4434840" cy="32369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dk1"/>
              </a:buClr>
              <a:buSzPts val="3600"/>
              <a:buFont typeface="Open Sans"/>
              <a:buNone/>
              <a:defRPr sz="36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2"/>
          <p:cNvSpPr txBox="1">
            <a:spLocks noGrp="1"/>
          </p:cNvSpPr>
          <p:nvPr>
            <p:ph type="subTitle" idx="1"/>
          </p:nvPr>
        </p:nvSpPr>
        <p:spPr>
          <a:xfrm>
            <a:off x="6391655" y="4498848"/>
            <a:ext cx="4434835" cy="510474"/>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3" name="Google Shape;83;p52"/>
          <p:cNvSpPr txBox="1">
            <a:spLocks noGrp="1"/>
          </p:cNvSpPr>
          <p:nvPr>
            <p:ph type="ftr" idx="11"/>
          </p:nvPr>
        </p:nvSpPr>
        <p:spPr>
          <a:xfrm rot="-5400000">
            <a:off x="9811512" y="1591056"/>
            <a:ext cx="35478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cap="none">
                <a:solidFill>
                  <a:schemeClr val="accent2"/>
                </a:solidFill>
                <a:latin typeface="Open Sans"/>
                <a:ea typeface="Open Sans"/>
                <a:cs typeface="Open Sans"/>
                <a:sym typeface="Open Sans"/>
              </a:defRPr>
            </a:lvl1pPr>
            <a:lvl2pPr marL="0" lvl="1" indent="0" algn="r">
              <a:spcBef>
                <a:spcPts val="0"/>
              </a:spcBef>
              <a:buNone/>
              <a:defRPr sz="1200" b="1" i="0" cap="none">
                <a:solidFill>
                  <a:schemeClr val="accent2"/>
                </a:solidFill>
                <a:latin typeface="Open Sans"/>
                <a:ea typeface="Open Sans"/>
                <a:cs typeface="Open Sans"/>
                <a:sym typeface="Open Sans"/>
              </a:defRPr>
            </a:lvl2pPr>
            <a:lvl3pPr marL="0" lvl="2" indent="0" algn="r">
              <a:spcBef>
                <a:spcPts val="0"/>
              </a:spcBef>
              <a:buNone/>
              <a:defRPr sz="1200" b="1" i="0" cap="none">
                <a:solidFill>
                  <a:schemeClr val="accent2"/>
                </a:solidFill>
                <a:latin typeface="Open Sans"/>
                <a:ea typeface="Open Sans"/>
                <a:cs typeface="Open Sans"/>
                <a:sym typeface="Open Sans"/>
              </a:defRPr>
            </a:lvl3pPr>
            <a:lvl4pPr marL="0" lvl="3" indent="0" algn="r">
              <a:spcBef>
                <a:spcPts val="0"/>
              </a:spcBef>
              <a:buNone/>
              <a:defRPr sz="1200" b="1" i="0" cap="none">
                <a:solidFill>
                  <a:schemeClr val="accent2"/>
                </a:solidFill>
                <a:latin typeface="Open Sans"/>
                <a:ea typeface="Open Sans"/>
                <a:cs typeface="Open Sans"/>
                <a:sym typeface="Open Sans"/>
              </a:defRPr>
            </a:lvl4pPr>
            <a:lvl5pPr marL="0" lvl="4" indent="0" algn="r">
              <a:spcBef>
                <a:spcPts val="0"/>
              </a:spcBef>
              <a:buNone/>
              <a:defRPr sz="1200" b="1" i="0" cap="none">
                <a:solidFill>
                  <a:schemeClr val="accent2"/>
                </a:solidFill>
                <a:latin typeface="Open Sans"/>
                <a:ea typeface="Open Sans"/>
                <a:cs typeface="Open Sans"/>
                <a:sym typeface="Open Sans"/>
              </a:defRPr>
            </a:lvl5pPr>
            <a:lvl6pPr marL="0" lvl="5" indent="0" algn="r">
              <a:spcBef>
                <a:spcPts val="0"/>
              </a:spcBef>
              <a:buNone/>
              <a:defRPr sz="1200" b="1" i="0" cap="none">
                <a:solidFill>
                  <a:schemeClr val="accent2"/>
                </a:solidFill>
                <a:latin typeface="Open Sans"/>
                <a:ea typeface="Open Sans"/>
                <a:cs typeface="Open Sans"/>
                <a:sym typeface="Open Sans"/>
              </a:defRPr>
            </a:lvl6pPr>
            <a:lvl7pPr marL="0" lvl="6" indent="0" algn="r">
              <a:spcBef>
                <a:spcPts val="0"/>
              </a:spcBef>
              <a:buNone/>
              <a:defRPr sz="1200" b="1" i="0" cap="none">
                <a:solidFill>
                  <a:schemeClr val="accent2"/>
                </a:solidFill>
                <a:latin typeface="Open Sans"/>
                <a:ea typeface="Open Sans"/>
                <a:cs typeface="Open Sans"/>
                <a:sym typeface="Open Sans"/>
              </a:defRPr>
            </a:lvl7pPr>
            <a:lvl8pPr marL="0" lvl="7" indent="0" algn="r">
              <a:spcBef>
                <a:spcPts val="0"/>
              </a:spcBef>
              <a:buNone/>
              <a:defRPr sz="1200" b="1" i="0" cap="none">
                <a:solidFill>
                  <a:schemeClr val="accent2"/>
                </a:solidFill>
                <a:latin typeface="Open Sans"/>
                <a:ea typeface="Open Sans"/>
                <a:cs typeface="Open Sans"/>
                <a:sym typeface="Open Sans"/>
              </a:defRPr>
            </a:lvl8pPr>
            <a:lvl9pPr marL="0" lvl="8" indent="0" algn="r">
              <a:spcBef>
                <a:spcPts val="0"/>
              </a:spcBef>
              <a:buNone/>
              <a:defRPr sz="1200" b="1" i="0" cap="none">
                <a:solidFill>
                  <a:schemeClr val="accen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52"/>
          <p:cNvCxnSpPr/>
          <p:nvPr/>
        </p:nvCxnSpPr>
        <p:spPr>
          <a:xfrm>
            <a:off x="11586162" y="3619272"/>
            <a:ext cx="0" cy="3238728"/>
          </a:xfrm>
          <a:prstGeom prst="straightConnector1">
            <a:avLst/>
          </a:prstGeom>
          <a:noFill/>
          <a:ln w="25400" cap="sq" cmpd="sng">
            <a:solidFill>
              <a:schemeClr val="accent2"/>
            </a:solidFill>
            <a:prstDash val="solid"/>
            <a:bevel/>
            <a:headEnd type="none" w="sm" len="sm"/>
            <a:tailEnd type="none" w="sm" len="sm"/>
          </a:ln>
        </p:spPr>
      </p:cxnSp>
      <p:sp>
        <p:nvSpPr>
          <p:cNvPr id="86" name="Google Shape;86;p52"/>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7" name="Google Shape;87;p52"/>
          <p:cNvSpPr>
            <a:spLocks noGrp="1"/>
          </p:cNvSpPr>
          <p:nvPr>
            <p:ph type="pic" idx="2"/>
          </p:nvPr>
        </p:nvSpPr>
        <p:spPr>
          <a:xfrm>
            <a:off x="283464" y="301752"/>
            <a:ext cx="5221224" cy="626364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1"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1"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1"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1"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1"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1"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1"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1"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torchlu7soq4akgqojbby4fgfwsxyppjdlzry2qtn7lbghfalxurbjad.onio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earchgf7gdtauh7bhnbyed4ivxqmuoat3nm6zfrg3ymkq6mtnpye3ad.onion/" TargetMode="External"/><Relationship Id="rId4" Type="http://schemas.openxmlformats.org/officeDocument/2006/relationships/hyperlink" Target="http://torchqsxkllrj2eqaitp5xvcgfeg3g5dr3hr2wnuvnj76bbxkxfiwxqd.on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brainsclub.to/login.php"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pyarea23ttlty6qav3ecmbclpqym3p32lksanoypvrqm6j5onstsjad.onion/user/login" TargetMode="External"/><Relationship Id="rId5" Type="http://schemas.openxmlformats.org/officeDocument/2006/relationships/hyperlink" Target="https://carding.store/" TargetMode="External"/><Relationship Id="rId4" Type="http://schemas.openxmlformats.org/officeDocument/2006/relationships/hyperlink" Target="https://cardmafia.cc/"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hyperlink" Target="https://illegalplatform.co/" TargetMode="External"/><Relationship Id="rId3" Type="http://schemas.openxmlformats.org/officeDocument/2006/relationships/hyperlink" Target="https://github.com/fastfire/deepdarkCTI" TargetMode="External"/><Relationship Id="rId7" Type="http://schemas.openxmlformats.org/officeDocument/2006/relationships/hyperlink" Target="https://xss.is/"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crackturkey.com/" TargetMode="External"/><Relationship Id="rId5" Type="http://schemas.openxmlformats.org/officeDocument/2006/relationships/hyperlink" Target="https://siberdeyiz.com/" TargetMode="External"/><Relationship Id="rId10" Type="http://schemas.openxmlformats.org/officeDocument/2006/relationships/hyperlink" Target="https://twitter.com/darktracer_int" TargetMode="External"/><Relationship Id="rId4" Type="http://schemas.openxmlformats.org/officeDocument/2006/relationships/hyperlink" Target="https://breached.co/" TargetMode="External"/><Relationship Id="rId9" Type="http://schemas.openxmlformats.org/officeDocument/2006/relationships/hyperlink" Target="https://lolz.guru/"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
          <p:cNvSpPr txBox="1">
            <a:spLocks noGrp="1"/>
          </p:cNvSpPr>
          <p:nvPr>
            <p:ph type="ctrTitle"/>
          </p:nvPr>
        </p:nvSpPr>
        <p:spPr>
          <a:xfrm>
            <a:off x="1298448" y="594360"/>
            <a:ext cx="6272784" cy="284378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Open Sans"/>
              <a:buNone/>
            </a:pPr>
            <a:r>
              <a:rPr lang="en-US"/>
              <a:t>SİBER TEHDİT İSTİHBARATI</a:t>
            </a:r>
            <a:endParaRPr/>
          </a:p>
        </p:txBody>
      </p:sp>
      <p:sp>
        <p:nvSpPr>
          <p:cNvPr id="163" name="Google Shape;163;p1"/>
          <p:cNvSpPr txBox="1">
            <a:spLocks noGrp="1"/>
          </p:cNvSpPr>
          <p:nvPr>
            <p:ph type="subTitle" idx="1"/>
          </p:nvPr>
        </p:nvSpPr>
        <p:spPr>
          <a:xfrm>
            <a:off x="5641848" y="4700016"/>
            <a:ext cx="5093208" cy="119786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a:t>Furkan Öztürk &amp; Yusuf Can Çakır</a:t>
            </a:r>
            <a:endParaRPr sz="2000">
              <a:solidFill>
                <a:schemeClr val="lt1"/>
              </a:solidFill>
            </a:endParaRPr>
          </a:p>
          <a:p>
            <a:pPr marL="0" lvl="0" indent="0" algn="r" rtl="0">
              <a:lnSpc>
                <a:spcPct val="90000"/>
              </a:lnSpc>
              <a:spcBef>
                <a:spcPts val="1000"/>
              </a:spcBef>
              <a:spcAft>
                <a:spcPts val="0"/>
              </a:spcAft>
              <a:buClr>
                <a:schemeClr val="lt1"/>
              </a:buClr>
              <a:buSzPts val="2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280" name="Google Shape;280;g13e162dd82d_0_49"/>
          <p:cNvSpPr txBox="1"/>
          <p:nvPr/>
        </p:nvSpPr>
        <p:spPr>
          <a:xfrm>
            <a:off x="888435" y="1369675"/>
            <a:ext cx="281111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DNS </a:t>
            </a:r>
            <a:r>
              <a:rPr lang="en-US" sz="2400" b="1" dirty="0" err="1">
                <a:latin typeface="Open Sans"/>
                <a:ea typeface="Open Sans"/>
                <a:cs typeface="Open Sans"/>
                <a:sym typeface="Open Sans"/>
              </a:rPr>
              <a:t>Kayıtları</a:t>
            </a:r>
            <a:endParaRPr sz="2400" b="1"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C77F483E-05F9-7563-0C7B-1755C8F1B512}"/>
              </a:ext>
            </a:extLst>
          </p:cNvPr>
          <p:cNvPicPr>
            <a:picLocks noChangeAspect="1"/>
          </p:cNvPicPr>
          <p:nvPr/>
        </p:nvPicPr>
        <p:blipFill>
          <a:blip r:embed="rId3"/>
          <a:stretch>
            <a:fillRect/>
          </a:stretch>
        </p:blipFill>
        <p:spPr>
          <a:xfrm>
            <a:off x="838200" y="1979042"/>
            <a:ext cx="6657527" cy="3351255"/>
          </a:xfrm>
          <a:prstGeom prst="rect">
            <a:avLst/>
          </a:prstGeom>
        </p:spPr>
      </p:pic>
      <p:pic>
        <p:nvPicPr>
          <p:cNvPr id="6" name="Picture 5">
            <a:extLst>
              <a:ext uri="{FF2B5EF4-FFF2-40B4-BE49-F238E27FC236}">
                <a16:creationId xmlns:a16="http://schemas.microsoft.com/office/drawing/2014/main" id="{0294B755-9BD2-0C99-DDF1-9E46B961BDB8}"/>
              </a:ext>
            </a:extLst>
          </p:cNvPr>
          <p:cNvPicPr>
            <a:picLocks noChangeAspect="1"/>
          </p:cNvPicPr>
          <p:nvPr/>
        </p:nvPicPr>
        <p:blipFill>
          <a:blip r:embed="rId4"/>
          <a:stretch>
            <a:fillRect/>
          </a:stretch>
        </p:blipFill>
        <p:spPr>
          <a:xfrm>
            <a:off x="768960" y="5513750"/>
            <a:ext cx="10584840" cy="746382"/>
          </a:xfrm>
          <a:prstGeom prst="rect">
            <a:avLst/>
          </a:prstGeom>
        </p:spPr>
      </p:pic>
      <p:pic>
        <p:nvPicPr>
          <p:cNvPr id="11" name="Picture 10">
            <a:extLst>
              <a:ext uri="{FF2B5EF4-FFF2-40B4-BE49-F238E27FC236}">
                <a16:creationId xmlns:a16="http://schemas.microsoft.com/office/drawing/2014/main" id="{F62E2C35-8C8F-19D9-0172-41F0DFA57C57}"/>
              </a:ext>
            </a:extLst>
          </p:cNvPr>
          <p:cNvPicPr>
            <a:picLocks noChangeAspect="1"/>
          </p:cNvPicPr>
          <p:nvPr/>
        </p:nvPicPr>
        <p:blipFill>
          <a:blip r:embed="rId5"/>
          <a:stretch>
            <a:fillRect/>
          </a:stretch>
        </p:blipFill>
        <p:spPr>
          <a:xfrm>
            <a:off x="7564965" y="1979042"/>
            <a:ext cx="4380717" cy="1857548"/>
          </a:xfrm>
          <a:prstGeom prst="rect">
            <a:avLst/>
          </a:prstGeom>
        </p:spPr>
      </p:pic>
      <p:sp>
        <p:nvSpPr>
          <p:cNvPr id="16" name="TextBox 15">
            <a:extLst>
              <a:ext uri="{FF2B5EF4-FFF2-40B4-BE49-F238E27FC236}">
                <a16:creationId xmlns:a16="http://schemas.microsoft.com/office/drawing/2014/main" id="{E73F1DBA-795B-9FC4-A04E-CFBFD6CD9FD2}"/>
              </a:ext>
            </a:extLst>
          </p:cNvPr>
          <p:cNvSpPr txBox="1"/>
          <p:nvPr/>
        </p:nvSpPr>
        <p:spPr>
          <a:xfrm>
            <a:off x="8676314" y="1425650"/>
            <a:ext cx="6094602" cy="307777"/>
          </a:xfrm>
          <a:prstGeom prst="rect">
            <a:avLst/>
          </a:prstGeom>
          <a:noFill/>
        </p:spPr>
        <p:txBody>
          <a:bodyPr wrap="square">
            <a:spAutoFit/>
          </a:bodyPr>
          <a:lstStyle/>
          <a:p>
            <a:r>
              <a:rPr lang="en-US" dirty="0"/>
              <a:t>Site: https://mxtoolbox.com/ </a:t>
            </a:r>
          </a:p>
        </p:txBody>
      </p:sp>
    </p:spTree>
    <p:extLst>
      <p:ext uri="{BB962C8B-B14F-4D97-AF65-F5344CB8AC3E}">
        <p14:creationId xmlns:p14="http://schemas.microsoft.com/office/powerpoint/2010/main" val="817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F5066EE9-4760-1449-FEAD-C2C5BF0CE3BD}"/>
              </a:ext>
            </a:extLst>
          </p:cNvPr>
          <p:cNvPicPr>
            <a:picLocks noChangeAspect="1"/>
          </p:cNvPicPr>
          <p:nvPr/>
        </p:nvPicPr>
        <p:blipFill>
          <a:blip r:embed="rId3"/>
          <a:stretch>
            <a:fillRect/>
          </a:stretch>
        </p:blipFill>
        <p:spPr>
          <a:xfrm>
            <a:off x="887627" y="2097767"/>
            <a:ext cx="6246341" cy="4441133"/>
          </a:xfrm>
          <a:prstGeom prst="rect">
            <a:avLst/>
          </a:prstGeom>
        </p:spPr>
      </p:pic>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800" y="1369675"/>
            <a:ext cx="4740638"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Redirect Domain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800" y="1369675"/>
            <a:ext cx="4740638"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Crt.sh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Subdomain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sp>
        <p:nvSpPr>
          <p:cNvPr id="2" name="TextBox 1">
            <a:extLst>
              <a:ext uri="{FF2B5EF4-FFF2-40B4-BE49-F238E27FC236}">
                <a16:creationId xmlns:a16="http://schemas.microsoft.com/office/drawing/2014/main" id="{5FE93955-3E8C-3962-65F9-0B290C952F5C}"/>
              </a:ext>
            </a:extLst>
          </p:cNvPr>
          <p:cNvSpPr txBox="1"/>
          <p:nvPr/>
        </p:nvSpPr>
        <p:spPr>
          <a:xfrm>
            <a:off x="1091620" y="2040415"/>
            <a:ext cx="2337499" cy="307777"/>
          </a:xfrm>
          <a:prstGeom prst="rect">
            <a:avLst/>
          </a:prstGeom>
          <a:noFill/>
        </p:spPr>
        <p:txBody>
          <a:bodyPr wrap="none" rtlCol="0">
            <a:spAutoFit/>
          </a:bodyPr>
          <a:lstStyle/>
          <a:p>
            <a:r>
              <a:rPr lang="en-US" dirty="0"/>
              <a:t>https://crt.sh/?q=owasp.org</a:t>
            </a:r>
          </a:p>
        </p:txBody>
      </p:sp>
      <p:pic>
        <p:nvPicPr>
          <p:cNvPr id="4" name="Picture 3">
            <a:extLst>
              <a:ext uri="{FF2B5EF4-FFF2-40B4-BE49-F238E27FC236}">
                <a16:creationId xmlns:a16="http://schemas.microsoft.com/office/drawing/2014/main" id="{C078FFB5-D302-A686-BB02-51A9E0E77965}"/>
              </a:ext>
            </a:extLst>
          </p:cNvPr>
          <p:cNvPicPr>
            <a:picLocks noChangeAspect="1"/>
          </p:cNvPicPr>
          <p:nvPr/>
        </p:nvPicPr>
        <p:blipFill>
          <a:blip r:embed="rId3"/>
          <a:stretch>
            <a:fillRect/>
          </a:stretch>
        </p:blipFill>
        <p:spPr>
          <a:xfrm>
            <a:off x="1164367" y="2409565"/>
            <a:ext cx="8053774" cy="3876148"/>
          </a:xfrm>
          <a:prstGeom prst="rect">
            <a:avLst/>
          </a:prstGeom>
        </p:spPr>
      </p:pic>
    </p:spTree>
    <p:extLst>
      <p:ext uri="{BB962C8B-B14F-4D97-AF65-F5344CB8AC3E}">
        <p14:creationId xmlns:p14="http://schemas.microsoft.com/office/powerpoint/2010/main" val="2685092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800" y="1369675"/>
            <a:ext cx="4740638"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Shodan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Subdomain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pic>
        <p:nvPicPr>
          <p:cNvPr id="5" name="Picture 4">
            <a:extLst>
              <a:ext uri="{FF2B5EF4-FFF2-40B4-BE49-F238E27FC236}">
                <a16:creationId xmlns:a16="http://schemas.microsoft.com/office/drawing/2014/main" id="{DDBFC63F-8B73-E2FF-F99B-557602B7D4A8}"/>
              </a:ext>
            </a:extLst>
          </p:cNvPr>
          <p:cNvPicPr>
            <a:picLocks noChangeAspect="1"/>
          </p:cNvPicPr>
          <p:nvPr/>
        </p:nvPicPr>
        <p:blipFill>
          <a:blip r:embed="rId3"/>
          <a:stretch>
            <a:fillRect/>
          </a:stretch>
        </p:blipFill>
        <p:spPr>
          <a:xfrm>
            <a:off x="1058800" y="1931674"/>
            <a:ext cx="5323134" cy="4857183"/>
          </a:xfrm>
          <a:prstGeom prst="rect">
            <a:avLst/>
          </a:prstGeom>
        </p:spPr>
      </p:pic>
      <p:sp>
        <p:nvSpPr>
          <p:cNvPr id="6" name="TextBox 5">
            <a:extLst>
              <a:ext uri="{FF2B5EF4-FFF2-40B4-BE49-F238E27FC236}">
                <a16:creationId xmlns:a16="http://schemas.microsoft.com/office/drawing/2014/main" id="{CD57E85B-6C31-9963-CF69-52354C922B60}"/>
              </a:ext>
            </a:extLst>
          </p:cNvPr>
          <p:cNvSpPr txBox="1"/>
          <p:nvPr/>
        </p:nvSpPr>
        <p:spPr>
          <a:xfrm>
            <a:off x="6754464" y="3098569"/>
            <a:ext cx="4599336" cy="307777"/>
          </a:xfrm>
          <a:prstGeom prst="rect">
            <a:avLst/>
          </a:prstGeom>
          <a:noFill/>
        </p:spPr>
        <p:txBody>
          <a:bodyPr wrap="none" rtlCol="0">
            <a:spAutoFit/>
          </a:bodyPr>
          <a:lstStyle/>
          <a:p>
            <a:r>
              <a:rPr lang="en-US" dirty="0"/>
              <a:t>https://www.shodan.io/search?query=ssl%3Aowasp.org</a:t>
            </a:r>
          </a:p>
        </p:txBody>
      </p:sp>
    </p:spTree>
    <p:extLst>
      <p:ext uri="{BB962C8B-B14F-4D97-AF65-F5344CB8AC3E}">
        <p14:creationId xmlns:p14="http://schemas.microsoft.com/office/powerpoint/2010/main" val="177065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799" y="1369675"/>
            <a:ext cx="6017503"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Google Dork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Subdomain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599FD129-B980-67D9-FA95-7B65DC07AAF5}"/>
              </a:ext>
            </a:extLst>
          </p:cNvPr>
          <p:cNvPicPr>
            <a:picLocks noChangeAspect="1"/>
          </p:cNvPicPr>
          <p:nvPr/>
        </p:nvPicPr>
        <p:blipFill>
          <a:blip r:embed="rId3"/>
          <a:stretch>
            <a:fillRect/>
          </a:stretch>
        </p:blipFill>
        <p:spPr>
          <a:xfrm>
            <a:off x="1058800" y="2105926"/>
            <a:ext cx="6791325" cy="4524375"/>
          </a:xfrm>
          <a:prstGeom prst="rect">
            <a:avLst/>
          </a:prstGeom>
        </p:spPr>
      </p:pic>
      <p:sp>
        <p:nvSpPr>
          <p:cNvPr id="4" name="TextBox 3">
            <a:extLst>
              <a:ext uri="{FF2B5EF4-FFF2-40B4-BE49-F238E27FC236}">
                <a16:creationId xmlns:a16="http://schemas.microsoft.com/office/drawing/2014/main" id="{DED69441-4670-1D4F-8E45-1A6807640B3B}"/>
              </a:ext>
            </a:extLst>
          </p:cNvPr>
          <p:cNvSpPr txBox="1"/>
          <p:nvPr/>
        </p:nvSpPr>
        <p:spPr>
          <a:xfrm>
            <a:off x="8773297" y="2693773"/>
            <a:ext cx="2170787" cy="461665"/>
          </a:xfrm>
          <a:prstGeom prst="rect">
            <a:avLst/>
          </a:prstGeom>
          <a:noFill/>
        </p:spPr>
        <p:txBody>
          <a:bodyPr wrap="none" rtlCol="0">
            <a:spAutoFit/>
          </a:bodyPr>
          <a:lstStyle/>
          <a:p>
            <a:r>
              <a:rPr lang="en-US" sz="2400" dirty="0" err="1"/>
              <a:t>site:owasp.org</a:t>
            </a:r>
            <a:endParaRPr lang="en-US" sz="2400" dirty="0"/>
          </a:p>
        </p:txBody>
      </p:sp>
    </p:spTree>
    <p:extLst>
      <p:ext uri="{BB962C8B-B14F-4D97-AF65-F5344CB8AC3E}">
        <p14:creationId xmlns:p14="http://schemas.microsoft.com/office/powerpoint/2010/main" val="153591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799" y="1369675"/>
            <a:ext cx="6116357"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err="1">
                <a:latin typeface="Open Sans"/>
                <a:ea typeface="Open Sans"/>
                <a:cs typeface="Open Sans"/>
                <a:sym typeface="Open Sans"/>
              </a:rPr>
              <a:t>Virustotal</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Subdomain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pic>
        <p:nvPicPr>
          <p:cNvPr id="7" name="Picture 6">
            <a:extLst>
              <a:ext uri="{FF2B5EF4-FFF2-40B4-BE49-F238E27FC236}">
                <a16:creationId xmlns:a16="http://schemas.microsoft.com/office/drawing/2014/main" id="{3F10303D-1DB9-1668-6D17-AC5B1FD9E7B9}"/>
              </a:ext>
            </a:extLst>
          </p:cNvPr>
          <p:cNvPicPr>
            <a:picLocks noChangeAspect="1"/>
          </p:cNvPicPr>
          <p:nvPr/>
        </p:nvPicPr>
        <p:blipFill>
          <a:blip r:embed="rId3"/>
          <a:stretch>
            <a:fillRect/>
          </a:stretch>
        </p:blipFill>
        <p:spPr>
          <a:xfrm>
            <a:off x="1058800" y="2207483"/>
            <a:ext cx="6890714" cy="3448050"/>
          </a:xfrm>
          <a:prstGeom prst="rect">
            <a:avLst/>
          </a:prstGeom>
        </p:spPr>
      </p:pic>
    </p:spTree>
    <p:extLst>
      <p:ext uri="{BB962C8B-B14F-4D97-AF65-F5344CB8AC3E}">
        <p14:creationId xmlns:p14="http://schemas.microsoft.com/office/powerpoint/2010/main" val="351953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799" y="1369675"/>
            <a:ext cx="6116357"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HTTPX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Aktif</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Websitelerinin</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Tespiti</a:t>
            </a:r>
            <a:endParaRPr sz="2400" b="1" dirty="0">
              <a:latin typeface="Open Sans"/>
              <a:ea typeface="Open Sans"/>
              <a:cs typeface="Open Sans"/>
              <a:sym typeface="Open Sans"/>
            </a:endParaRPr>
          </a:p>
        </p:txBody>
      </p:sp>
      <p:sp>
        <p:nvSpPr>
          <p:cNvPr id="4" name="TextBox 3">
            <a:extLst>
              <a:ext uri="{FF2B5EF4-FFF2-40B4-BE49-F238E27FC236}">
                <a16:creationId xmlns:a16="http://schemas.microsoft.com/office/drawing/2014/main" id="{ACA699B9-8A91-8EF4-0107-DAC5652EBACD}"/>
              </a:ext>
            </a:extLst>
          </p:cNvPr>
          <p:cNvSpPr txBox="1"/>
          <p:nvPr/>
        </p:nvSpPr>
        <p:spPr>
          <a:xfrm>
            <a:off x="8293276" y="2553730"/>
            <a:ext cx="3377848" cy="307777"/>
          </a:xfrm>
          <a:prstGeom prst="rect">
            <a:avLst/>
          </a:prstGeom>
          <a:noFill/>
        </p:spPr>
        <p:txBody>
          <a:bodyPr wrap="none" rtlCol="0">
            <a:spAutoFit/>
          </a:bodyPr>
          <a:lstStyle/>
          <a:p>
            <a:r>
              <a:rPr lang="en-US" dirty="0"/>
              <a:t>https://github.com/projectdiscovery/httpx</a:t>
            </a:r>
          </a:p>
        </p:txBody>
      </p:sp>
      <p:pic>
        <p:nvPicPr>
          <p:cNvPr id="6" name="Picture 5">
            <a:extLst>
              <a:ext uri="{FF2B5EF4-FFF2-40B4-BE49-F238E27FC236}">
                <a16:creationId xmlns:a16="http://schemas.microsoft.com/office/drawing/2014/main" id="{CBEDA83B-FDBA-0E40-5167-664B22184DB6}"/>
              </a:ext>
            </a:extLst>
          </p:cNvPr>
          <p:cNvPicPr>
            <a:picLocks noChangeAspect="1"/>
          </p:cNvPicPr>
          <p:nvPr/>
        </p:nvPicPr>
        <p:blipFill>
          <a:blip r:embed="rId3"/>
          <a:stretch>
            <a:fillRect/>
          </a:stretch>
        </p:blipFill>
        <p:spPr>
          <a:xfrm>
            <a:off x="1058799" y="2102995"/>
            <a:ext cx="7048500" cy="4267200"/>
          </a:xfrm>
          <a:prstGeom prst="rect">
            <a:avLst/>
          </a:prstGeom>
        </p:spPr>
      </p:pic>
    </p:spTree>
    <p:extLst>
      <p:ext uri="{BB962C8B-B14F-4D97-AF65-F5344CB8AC3E}">
        <p14:creationId xmlns:p14="http://schemas.microsoft.com/office/powerpoint/2010/main" val="1802973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13" name="Google Shape;280;g13e162dd82d_0_49">
            <a:extLst>
              <a:ext uri="{FF2B5EF4-FFF2-40B4-BE49-F238E27FC236}">
                <a16:creationId xmlns:a16="http://schemas.microsoft.com/office/drawing/2014/main" id="{79223ACC-E96B-F74E-F2F2-136E8ACC9F64}"/>
              </a:ext>
            </a:extLst>
          </p:cNvPr>
          <p:cNvSpPr txBox="1"/>
          <p:nvPr/>
        </p:nvSpPr>
        <p:spPr>
          <a:xfrm>
            <a:off x="1058799" y="1369675"/>
            <a:ext cx="6116357"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Port </a:t>
            </a:r>
            <a:r>
              <a:rPr lang="en-US" sz="2400" b="1" dirty="0" err="1">
                <a:latin typeface="Open Sans"/>
                <a:ea typeface="Open Sans"/>
                <a:cs typeface="Open Sans"/>
                <a:sym typeface="Open Sans"/>
              </a:rPr>
              <a:t>Taraması</a:t>
            </a:r>
            <a:endParaRPr sz="2400" b="1"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BF4E10D7-0922-2378-9134-D76B2A5D7E14}"/>
              </a:ext>
            </a:extLst>
          </p:cNvPr>
          <p:cNvPicPr>
            <a:picLocks noChangeAspect="1"/>
          </p:cNvPicPr>
          <p:nvPr/>
        </p:nvPicPr>
        <p:blipFill>
          <a:blip r:embed="rId3"/>
          <a:stretch>
            <a:fillRect/>
          </a:stretch>
        </p:blipFill>
        <p:spPr>
          <a:xfrm>
            <a:off x="1058799" y="2119956"/>
            <a:ext cx="5772150" cy="2305050"/>
          </a:xfrm>
          <a:prstGeom prst="rect">
            <a:avLst/>
          </a:prstGeom>
        </p:spPr>
      </p:pic>
    </p:spTree>
    <p:extLst>
      <p:ext uri="{BB962C8B-B14F-4D97-AF65-F5344CB8AC3E}">
        <p14:creationId xmlns:p14="http://schemas.microsoft.com/office/powerpoint/2010/main" val="270306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8"/>
          <p:cNvSpPr txBo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5400"/>
              <a:buFont typeface="Arial"/>
              <a:buNone/>
            </a:pPr>
            <a:r>
              <a:rPr lang="en-US" sz="5400" b="0">
                <a:solidFill>
                  <a:srgbClr val="000000"/>
                </a:solidFill>
                <a:latin typeface="Arial"/>
                <a:ea typeface="Arial"/>
                <a:cs typeface="Arial"/>
                <a:sym typeface="Arial"/>
              </a:rPr>
              <a:t>Kaynak Kod Sızıntısı Nedir?</a:t>
            </a:r>
            <a:endParaRPr sz="5400" b="0" i="0" u="none" strike="noStrike" cap="none">
              <a:solidFill>
                <a:srgbClr val="000000"/>
              </a:solidFill>
              <a:latin typeface="Arial"/>
              <a:ea typeface="Arial"/>
              <a:cs typeface="Arial"/>
              <a:sym typeface="Arial"/>
            </a:endParaRPr>
          </a:p>
        </p:txBody>
      </p:sp>
      <p:sp>
        <p:nvSpPr>
          <p:cNvPr id="286" name="Google Shape;286;p8"/>
          <p:cNvSpPr txBox="1"/>
          <p:nvPr/>
        </p:nvSpPr>
        <p:spPr>
          <a:xfrm>
            <a:off x="7929033" y="2031645"/>
            <a:ext cx="396769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3F3F3F"/>
                </a:solidFill>
                <a:latin typeface="Calibri"/>
                <a:ea typeface="Calibri"/>
                <a:cs typeface="Calibri"/>
                <a:sym typeface="Calibri"/>
              </a:rPr>
              <a:t>Github ve Jira</a:t>
            </a:r>
            <a:endParaRPr sz="2800" b="1">
              <a:solidFill>
                <a:srgbClr val="3F3F3F"/>
              </a:solidFill>
              <a:latin typeface="Calibri"/>
              <a:ea typeface="Calibri"/>
              <a:cs typeface="Calibri"/>
              <a:sym typeface="Calibri"/>
            </a:endParaRPr>
          </a:p>
        </p:txBody>
      </p:sp>
      <p:sp>
        <p:nvSpPr>
          <p:cNvPr id="287" name="Google Shape;287;p8"/>
          <p:cNvSpPr txBox="1"/>
          <p:nvPr/>
        </p:nvSpPr>
        <p:spPr>
          <a:xfrm>
            <a:off x="7133394" y="2426458"/>
            <a:ext cx="476333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Uygulama geliştiricileri, koordineli çalışabilmek için Github ve Atlassian Jira gibi platformları tercih ederler. Herkes tarafından erişilebilir olarak geliştirilen uygulamaların kaynak kodlarında hassas veriler yer alabilir.</a:t>
            </a:r>
            <a:endParaRPr sz="1800">
              <a:solidFill>
                <a:srgbClr val="3F3F3F"/>
              </a:solidFill>
              <a:latin typeface="Arial"/>
              <a:ea typeface="Arial"/>
              <a:cs typeface="Arial"/>
              <a:sym typeface="Arial"/>
            </a:endParaRPr>
          </a:p>
        </p:txBody>
      </p:sp>
      <p:grpSp>
        <p:nvGrpSpPr>
          <p:cNvPr id="288" name="Google Shape;288;p8"/>
          <p:cNvGrpSpPr/>
          <p:nvPr/>
        </p:nvGrpSpPr>
        <p:grpSpPr>
          <a:xfrm>
            <a:off x="981878" y="1835170"/>
            <a:ext cx="5493530" cy="4217714"/>
            <a:chOff x="1944920" y="1835170"/>
            <a:chExt cx="5493530" cy="4217714"/>
          </a:xfrm>
        </p:grpSpPr>
        <p:cxnSp>
          <p:nvCxnSpPr>
            <p:cNvPr id="289" name="Google Shape;289;p8"/>
            <p:cNvCxnSpPr>
              <a:endCxn id="290" idx="1"/>
            </p:cNvCxnSpPr>
            <p:nvPr/>
          </p:nvCxnSpPr>
          <p:spPr>
            <a:xfrm>
              <a:off x="4936543" y="3871754"/>
              <a:ext cx="1178700" cy="868800"/>
            </a:xfrm>
            <a:prstGeom prst="straightConnector1">
              <a:avLst/>
            </a:prstGeom>
            <a:noFill/>
            <a:ln w="19050" cap="flat" cmpd="sng">
              <a:solidFill>
                <a:srgbClr val="1A8EA9"/>
              </a:solidFill>
              <a:prstDash val="solid"/>
              <a:miter lim="800000"/>
              <a:headEnd type="none" w="sm" len="sm"/>
              <a:tailEnd type="none" w="sm" len="sm"/>
            </a:ln>
          </p:spPr>
        </p:cxnSp>
        <p:cxnSp>
          <p:nvCxnSpPr>
            <p:cNvPr id="291" name="Google Shape;291;p8"/>
            <p:cNvCxnSpPr>
              <a:endCxn id="292" idx="7"/>
            </p:cNvCxnSpPr>
            <p:nvPr/>
          </p:nvCxnSpPr>
          <p:spPr>
            <a:xfrm flipH="1">
              <a:off x="4216238" y="3871879"/>
              <a:ext cx="720300" cy="1422300"/>
            </a:xfrm>
            <a:prstGeom prst="straightConnector1">
              <a:avLst/>
            </a:prstGeom>
            <a:noFill/>
            <a:ln w="19050" cap="flat" cmpd="sng">
              <a:solidFill>
                <a:srgbClr val="1A8EA9"/>
              </a:solidFill>
              <a:prstDash val="solid"/>
              <a:miter lim="800000"/>
              <a:headEnd type="none" w="sm" len="sm"/>
              <a:tailEnd type="none" w="sm" len="sm"/>
            </a:ln>
          </p:spPr>
        </p:cxnSp>
        <p:cxnSp>
          <p:nvCxnSpPr>
            <p:cNvPr id="293" name="Google Shape;293;p8"/>
            <p:cNvCxnSpPr>
              <a:endCxn id="294" idx="6"/>
            </p:cNvCxnSpPr>
            <p:nvPr/>
          </p:nvCxnSpPr>
          <p:spPr>
            <a:xfrm flipH="1">
              <a:off x="3134007" y="3871644"/>
              <a:ext cx="1802400" cy="121800"/>
            </a:xfrm>
            <a:prstGeom prst="straightConnector1">
              <a:avLst/>
            </a:prstGeom>
            <a:noFill/>
            <a:ln w="19050" cap="flat" cmpd="sng">
              <a:solidFill>
                <a:srgbClr val="1A8EA9"/>
              </a:solidFill>
              <a:prstDash val="solid"/>
              <a:miter lim="800000"/>
              <a:headEnd type="none" w="sm" len="sm"/>
              <a:tailEnd type="none" w="sm" len="sm"/>
            </a:ln>
          </p:spPr>
        </p:cxnSp>
        <p:cxnSp>
          <p:nvCxnSpPr>
            <p:cNvPr id="295" name="Google Shape;295;p8"/>
            <p:cNvCxnSpPr>
              <a:endCxn id="296" idx="5"/>
            </p:cNvCxnSpPr>
            <p:nvPr/>
          </p:nvCxnSpPr>
          <p:spPr>
            <a:xfrm rot="10800000">
              <a:off x="3944492" y="2779668"/>
              <a:ext cx="992100" cy="1092000"/>
            </a:xfrm>
            <a:prstGeom prst="straightConnector1">
              <a:avLst/>
            </a:prstGeom>
            <a:noFill/>
            <a:ln w="19050" cap="flat" cmpd="sng">
              <a:solidFill>
                <a:srgbClr val="1A8EA9"/>
              </a:solidFill>
              <a:prstDash val="solid"/>
              <a:miter lim="800000"/>
              <a:headEnd type="none" w="sm" len="sm"/>
              <a:tailEnd type="none" w="sm" len="sm"/>
            </a:ln>
          </p:spPr>
        </p:cxnSp>
        <p:cxnSp>
          <p:nvCxnSpPr>
            <p:cNvPr id="297" name="Google Shape;297;p8"/>
            <p:cNvCxnSpPr>
              <a:endCxn id="298" idx="4"/>
            </p:cNvCxnSpPr>
            <p:nvPr/>
          </p:nvCxnSpPr>
          <p:spPr>
            <a:xfrm rot="10800000" flipH="1">
              <a:off x="4936557" y="2428572"/>
              <a:ext cx="153900" cy="1443300"/>
            </a:xfrm>
            <a:prstGeom prst="straightConnector1">
              <a:avLst/>
            </a:prstGeom>
            <a:noFill/>
            <a:ln w="19050" cap="flat" cmpd="sng">
              <a:solidFill>
                <a:srgbClr val="1A8EA9"/>
              </a:solidFill>
              <a:prstDash val="solid"/>
              <a:miter lim="800000"/>
              <a:headEnd type="none" w="sm" len="sm"/>
              <a:tailEnd type="none" w="sm" len="sm"/>
            </a:ln>
          </p:spPr>
        </p:cxnSp>
        <p:cxnSp>
          <p:nvCxnSpPr>
            <p:cNvPr id="299" name="Google Shape;299;p8"/>
            <p:cNvCxnSpPr>
              <a:endCxn id="300" idx="3"/>
            </p:cNvCxnSpPr>
            <p:nvPr/>
          </p:nvCxnSpPr>
          <p:spPr>
            <a:xfrm rot="10800000" flipH="1">
              <a:off x="4976899" y="3135562"/>
              <a:ext cx="1694400" cy="762900"/>
            </a:xfrm>
            <a:prstGeom prst="straightConnector1">
              <a:avLst/>
            </a:prstGeom>
            <a:noFill/>
            <a:ln w="19050" cap="flat" cmpd="sng">
              <a:solidFill>
                <a:srgbClr val="1A8EA9"/>
              </a:solidFill>
              <a:prstDash val="solid"/>
              <a:miter lim="800000"/>
              <a:headEnd type="none" w="sm" len="sm"/>
              <a:tailEnd type="none" w="sm" len="sm"/>
            </a:ln>
          </p:spPr>
        </p:cxnSp>
        <p:sp>
          <p:nvSpPr>
            <p:cNvPr id="301" name="Google Shape;301;p8"/>
            <p:cNvSpPr/>
            <p:nvPr/>
          </p:nvSpPr>
          <p:spPr>
            <a:xfrm>
              <a:off x="4180360" y="3115656"/>
              <a:ext cx="1512168" cy="1512168"/>
            </a:xfrm>
            <a:prstGeom prst="ellipse">
              <a:avLst/>
            </a:prstGeom>
            <a:solidFill>
              <a:srgbClr val="53C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0" name="Google Shape;300;p8"/>
            <p:cNvSpPr/>
            <p:nvPr/>
          </p:nvSpPr>
          <p:spPr>
            <a:xfrm>
              <a:off x="6539677" y="2368411"/>
              <a:ext cx="898773" cy="898773"/>
            </a:xfrm>
            <a:prstGeom prst="ellipse">
              <a:avLst/>
            </a:prstGeom>
            <a:solidFill>
              <a:srgbClr val="19A5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298" name="Google Shape;298;p8"/>
            <p:cNvSpPr/>
            <p:nvPr/>
          </p:nvSpPr>
          <p:spPr>
            <a:xfrm>
              <a:off x="4793756" y="1835170"/>
              <a:ext cx="593402" cy="593402"/>
            </a:xfrm>
            <a:prstGeom prst="ellipse">
              <a:avLst/>
            </a:prstGeom>
            <a:solidFill>
              <a:srgbClr val="5AB4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290" name="Google Shape;290;p8"/>
            <p:cNvSpPr/>
            <p:nvPr/>
          </p:nvSpPr>
          <p:spPr>
            <a:xfrm>
              <a:off x="5951985" y="4577296"/>
              <a:ext cx="1114797" cy="1114797"/>
            </a:xfrm>
            <a:prstGeom prst="ellipse">
              <a:avLst/>
            </a:prstGeom>
            <a:solidFill>
              <a:srgbClr val="53C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292" name="Google Shape;292;p8"/>
            <p:cNvSpPr/>
            <p:nvPr/>
          </p:nvSpPr>
          <p:spPr>
            <a:xfrm>
              <a:off x="3640970" y="5195479"/>
              <a:ext cx="673968" cy="673968"/>
            </a:xfrm>
            <a:prstGeom prst="ellipse">
              <a:avLst/>
            </a:prstGeom>
            <a:solidFill>
              <a:srgbClr val="5AB4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294" name="Google Shape;294;p8"/>
            <p:cNvSpPr/>
            <p:nvPr/>
          </p:nvSpPr>
          <p:spPr>
            <a:xfrm>
              <a:off x="1944920" y="3398900"/>
              <a:ext cx="1189087" cy="1189087"/>
            </a:xfrm>
            <a:prstGeom prst="ellipse">
              <a:avLst/>
            </a:prstGeom>
            <a:solidFill>
              <a:srgbClr val="1964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296" name="Google Shape;296;p8"/>
            <p:cNvSpPr/>
            <p:nvPr/>
          </p:nvSpPr>
          <p:spPr>
            <a:xfrm>
              <a:off x="3218871" y="2054047"/>
              <a:ext cx="850118" cy="850118"/>
            </a:xfrm>
            <a:prstGeom prst="ellipse">
              <a:avLst/>
            </a:prstGeom>
            <a:solidFill>
              <a:srgbClr val="0587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2" name="Google Shape;302;p8"/>
            <p:cNvSpPr txBox="1"/>
            <p:nvPr/>
          </p:nvSpPr>
          <p:spPr>
            <a:xfrm>
              <a:off x="4288372" y="3548634"/>
              <a:ext cx="129614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none" strike="noStrike" cap="none">
                  <a:solidFill>
                    <a:srgbClr val="FFFFFF"/>
                  </a:solidFill>
                  <a:latin typeface="Calibri"/>
                  <a:ea typeface="Calibri"/>
                  <a:cs typeface="Calibri"/>
                  <a:sym typeface="Calibri"/>
                </a:rPr>
                <a:t>Source</a:t>
              </a:r>
              <a:endParaRPr/>
            </a:p>
            <a:p>
              <a:pPr marL="0" marR="0" lvl="0" indent="0" algn="ctr" rtl="0">
                <a:lnSpc>
                  <a:spcPct val="100000"/>
                </a:lnSpc>
                <a:spcBef>
                  <a:spcPts val="0"/>
                </a:spcBef>
                <a:spcAft>
                  <a:spcPts val="0"/>
                </a:spcAft>
                <a:buClr>
                  <a:srgbClr val="FFFFFF"/>
                </a:buClr>
                <a:buSzPts val="2000"/>
                <a:buFont typeface="Calibri"/>
                <a:buNone/>
              </a:pPr>
              <a:r>
                <a:rPr lang="en-US" sz="2000" b="1">
                  <a:solidFill>
                    <a:srgbClr val="FFFFFF"/>
                  </a:solidFill>
                  <a:latin typeface="Calibri"/>
                  <a:ea typeface="Calibri"/>
                  <a:cs typeface="Calibri"/>
                  <a:sym typeface="Calibri"/>
                </a:rPr>
                <a:t>Code</a:t>
              </a:r>
              <a:endParaRPr sz="2000" b="1" i="0" u="none" strike="noStrike" cap="none">
                <a:solidFill>
                  <a:srgbClr val="FFFFFF"/>
                </a:solidFill>
                <a:latin typeface="Calibri"/>
                <a:ea typeface="Calibri"/>
                <a:cs typeface="Calibri"/>
                <a:sym typeface="Calibri"/>
              </a:endParaRPr>
            </a:p>
          </p:txBody>
        </p:sp>
        <p:sp>
          <p:nvSpPr>
            <p:cNvPr id="303" name="Google Shape;303;p8"/>
            <p:cNvSpPr/>
            <p:nvPr/>
          </p:nvSpPr>
          <p:spPr>
            <a:xfrm>
              <a:off x="5066607" y="4878024"/>
              <a:ext cx="532389" cy="532389"/>
            </a:xfrm>
            <a:prstGeom prst="ellipse">
              <a:avLst/>
            </a:prstGeom>
            <a:solidFill>
              <a:srgbClr val="0587AF">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4" name="Google Shape;304;p8"/>
            <p:cNvSpPr/>
            <p:nvPr/>
          </p:nvSpPr>
          <p:spPr>
            <a:xfrm>
              <a:off x="5389316" y="2579950"/>
              <a:ext cx="459035" cy="459035"/>
            </a:xfrm>
            <a:prstGeom prst="ellipse">
              <a:avLst/>
            </a:prstGeom>
            <a:solidFill>
              <a:srgbClr val="196491">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5" name="Google Shape;305;p8"/>
            <p:cNvSpPr/>
            <p:nvPr/>
          </p:nvSpPr>
          <p:spPr>
            <a:xfrm>
              <a:off x="3684871" y="4480235"/>
              <a:ext cx="363255" cy="363255"/>
            </a:xfrm>
            <a:prstGeom prst="ellipse">
              <a:avLst/>
            </a:prstGeom>
            <a:solidFill>
              <a:srgbClr val="53C3CD">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6" name="Google Shape;306;p8"/>
            <p:cNvSpPr/>
            <p:nvPr/>
          </p:nvSpPr>
          <p:spPr>
            <a:xfrm>
              <a:off x="6476486" y="3551209"/>
              <a:ext cx="282855" cy="282855"/>
            </a:xfrm>
            <a:prstGeom prst="ellipse">
              <a:avLst/>
            </a:prstGeom>
            <a:solidFill>
              <a:srgbClr val="0587AF">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7" name="Google Shape;307;p8"/>
            <p:cNvSpPr/>
            <p:nvPr/>
          </p:nvSpPr>
          <p:spPr>
            <a:xfrm>
              <a:off x="2668761" y="2196177"/>
              <a:ext cx="266700" cy="266700"/>
            </a:xfrm>
            <a:prstGeom prst="ellipse">
              <a:avLst/>
            </a:prstGeom>
            <a:solidFill>
              <a:srgbClr val="53C3CD">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8" name="Google Shape;308;p8"/>
            <p:cNvSpPr/>
            <p:nvPr/>
          </p:nvSpPr>
          <p:spPr>
            <a:xfrm>
              <a:off x="5924795" y="4117523"/>
              <a:ext cx="352320" cy="352320"/>
            </a:xfrm>
            <a:prstGeom prst="ellipse">
              <a:avLst/>
            </a:prstGeom>
            <a:solidFill>
              <a:srgbClr val="5AB4C1">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09" name="Google Shape;309;p8"/>
            <p:cNvSpPr/>
            <p:nvPr/>
          </p:nvSpPr>
          <p:spPr>
            <a:xfrm>
              <a:off x="3396656" y="3398900"/>
              <a:ext cx="321839" cy="321839"/>
            </a:xfrm>
            <a:prstGeom prst="ellipse">
              <a:avLst/>
            </a:prstGeom>
            <a:solidFill>
              <a:srgbClr val="196491">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0" name="Google Shape;310;p8"/>
            <p:cNvSpPr/>
            <p:nvPr/>
          </p:nvSpPr>
          <p:spPr>
            <a:xfrm>
              <a:off x="3998959" y="3241670"/>
              <a:ext cx="200451" cy="200451"/>
            </a:xfrm>
            <a:prstGeom prst="ellipse">
              <a:avLst/>
            </a:prstGeom>
            <a:solidFill>
              <a:srgbClr val="19A5BE">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1" name="Google Shape;311;p8"/>
            <p:cNvSpPr/>
            <p:nvPr/>
          </p:nvSpPr>
          <p:spPr>
            <a:xfrm>
              <a:off x="5622688" y="1931420"/>
              <a:ext cx="200451" cy="200451"/>
            </a:xfrm>
            <a:prstGeom prst="ellipse">
              <a:avLst/>
            </a:prstGeom>
            <a:solidFill>
              <a:srgbClr val="19A5BE">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2" name="Google Shape;312;p8"/>
            <p:cNvSpPr/>
            <p:nvPr/>
          </p:nvSpPr>
          <p:spPr>
            <a:xfrm>
              <a:off x="4593305" y="5852433"/>
              <a:ext cx="200451" cy="200451"/>
            </a:xfrm>
            <a:prstGeom prst="ellipse">
              <a:avLst/>
            </a:prstGeom>
            <a:solidFill>
              <a:srgbClr val="19A5BE">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3" name="Google Shape;313;p8"/>
            <p:cNvSpPr/>
            <p:nvPr/>
          </p:nvSpPr>
          <p:spPr>
            <a:xfrm>
              <a:off x="2927021" y="4538537"/>
              <a:ext cx="200451" cy="200451"/>
            </a:xfrm>
            <a:prstGeom prst="ellipse">
              <a:avLst/>
            </a:prstGeom>
            <a:solidFill>
              <a:srgbClr val="19A5BE">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4" name="Google Shape;314;p8"/>
            <p:cNvSpPr/>
            <p:nvPr/>
          </p:nvSpPr>
          <p:spPr>
            <a:xfrm>
              <a:off x="6063159" y="2804632"/>
              <a:ext cx="363255" cy="363255"/>
            </a:xfrm>
            <a:prstGeom prst="ellipse">
              <a:avLst/>
            </a:prstGeom>
            <a:solidFill>
              <a:srgbClr val="53C3CD">
                <a:alpha val="7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15" name="Google Shape;315;p8"/>
            <p:cNvSpPr/>
            <p:nvPr/>
          </p:nvSpPr>
          <p:spPr>
            <a:xfrm>
              <a:off x="5523070" y="5429243"/>
              <a:ext cx="321839" cy="321839"/>
            </a:xfrm>
            <a:prstGeom prst="ellipse">
              <a:avLst/>
            </a:prstGeom>
            <a:solidFill>
              <a:srgbClr val="196491">
                <a:alpha val="7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grpSp>
      <p:sp>
        <p:nvSpPr>
          <p:cNvPr id="316" name="Google Shape;316;p8"/>
          <p:cNvSpPr txBox="1"/>
          <p:nvPr/>
        </p:nvSpPr>
        <p:spPr>
          <a:xfrm>
            <a:off x="7133394" y="4368800"/>
            <a:ext cx="441206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Buradan elde edilebilecek veriler:</a:t>
            </a:r>
            <a:endParaRPr/>
          </a:p>
          <a:p>
            <a:pPr marL="0" marR="0" lvl="0" indent="0" algn="l" rtl="0">
              <a:spcBef>
                <a:spcPts val="0"/>
              </a:spcBef>
              <a:spcAft>
                <a:spcPts val="0"/>
              </a:spcAft>
              <a:buNone/>
            </a:pPr>
            <a:r>
              <a:rPr lang="en-US" sz="1800">
                <a:solidFill>
                  <a:schemeClr val="dk1"/>
                </a:solidFill>
                <a:latin typeface="Open Sans"/>
                <a:ea typeface="Open Sans"/>
                <a:cs typeface="Open Sans"/>
                <a:sym typeface="Open Sans"/>
              </a:rPr>
              <a:t>IP Adresleri</a:t>
            </a:r>
            <a:endParaRPr/>
          </a:p>
          <a:p>
            <a:pPr marL="0" marR="0" lvl="0" indent="0" algn="l" rtl="0">
              <a:spcBef>
                <a:spcPts val="0"/>
              </a:spcBef>
              <a:spcAft>
                <a:spcPts val="0"/>
              </a:spcAft>
              <a:buNone/>
            </a:pPr>
            <a:r>
              <a:rPr lang="en-US" sz="1800">
                <a:solidFill>
                  <a:schemeClr val="dk1"/>
                </a:solidFill>
                <a:latin typeface="Open Sans"/>
                <a:ea typeface="Open Sans"/>
                <a:cs typeface="Open Sans"/>
                <a:sym typeface="Open Sans"/>
              </a:rPr>
              <a:t>API Key</a:t>
            </a:r>
            <a:endParaRPr sz="18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800">
                <a:solidFill>
                  <a:schemeClr val="dk1"/>
                </a:solidFill>
                <a:latin typeface="Open Sans"/>
                <a:ea typeface="Open Sans"/>
                <a:cs typeface="Open Sans"/>
                <a:sym typeface="Open Sans"/>
              </a:rPr>
              <a:t>Kullanıcı adı ve parola bilgileri</a:t>
            </a:r>
            <a:endParaRPr sz="1800">
              <a:solidFill>
                <a:schemeClr val="dk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3e162dd82d_0_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323" name="Google Shape;323;g13e162dd82d_0_9"/>
          <p:cNvPicPr preferRelativeResize="0"/>
          <p:nvPr/>
        </p:nvPicPr>
        <p:blipFill>
          <a:blip r:embed="rId3">
            <a:alphaModFix/>
          </a:blip>
          <a:stretch>
            <a:fillRect/>
          </a:stretch>
        </p:blipFill>
        <p:spPr>
          <a:xfrm>
            <a:off x="7457250" y="152400"/>
            <a:ext cx="3298739" cy="6553200"/>
          </a:xfrm>
          <a:prstGeom prst="rect">
            <a:avLst/>
          </a:prstGeom>
          <a:noFill/>
          <a:ln>
            <a:noFill/>
          </a:ln>
        </p:spPr>
      </p:pic>
      <p:sp>
        <p:nvSpPr>
          <p:cNvPr id="324" name="Google Shape;324;g13e162dd82d_0_9"/>
          <p:cNvSpPr txBox="1"/>
          <p:nvPr/>
        </p:nvSpPr>
        <p:spPr>
          <a:xfrm>
            <a:off x="505125" y="281700"/>
            <a:ext cx="7120200" cy="1680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a:solidFill>
                  <a:schemeClr val="dk1"/>
                </a:solidFill>
              </a:rPr>
              <a:t>GitHub Örnek Veri Sızıntısı</a:t>
            </a:r>
            <a:endParaRPr/>
          </a:p>
        </p:txBody>
      </p:sp>
      <p:sp>
        <p:nvSpPr>
          <p:cNvPr id="325" name="Google Shape;325;g13e162dd82d_0_9"/>
          <p:cNvSpPr txBox="1"/>
          <p:nvPr/>
        </p:nvSpPr>
        <p:spPr>
          <a:xfrm>
            <a:off x="1000525" y="2447900"/>
            <a:ext cx="55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Open Sans"/>
                <a:ea typeface="Open Sans"/>
                <a:cs typeface="Open Sans"/>
                <a:sym typeface="Open Sans"/>
              </a:rPr>
              <a:t>Kullanılan anahtar kelimeler: port=3306</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a:spLocks noGrp="1"/>
          </p:cNvSpPr>
          <p:nvPr>
            <p:ph type="ctrTitle"/>
          </p:nvPr>
        </p:nvSpPr>
        <p:spPr>
          <a:xfrm>
            <a:off x="764557" y="362872"/>
            <a:ext cx="6272700" cy="935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Open Sans"/>
              <a:buNone/>
            </a:pPr>
            <a:r>
              <a:rPr lang="en-US"/>
              <a:t>Biz Kimiz?</a:t>
            </a:r>
            <a:endParaRPr/>
          </a:p>
        </p:txBody>
      </p:sp>
      <p:pic>
        <p:nvPicPr>
          <p:cNvPr id="169" name="Google Shape;169;p2"/>
          <p:cNvPicPr preferRelativeResize="0"/>
          <p:nvPr/>
        </p:nvPicPr>
        <p:blipFill rotWithShape="1">
          <a:blip r:embed="rId3">
            <a:alphaModFix/>
          </a:blip>
          <a:srcRect/>
          <a:stretch/>
        </p:blipFill>
        <p:spPr>
          <a:xfrm>
            <a:off x="764546" y="1297959"/>
            <a:ext cx="4538075" cy="2550425"/>
          </a:xfrm>
          <a:prstGeom prst="rect">
            <a:avLst/>
          </a:prstGeom>
          <a:noFill/>
          <a:ln>
            <a:noFill/>
          </a:ln>
        </p:spPr>
      </p:pic>
      <p:pic>
        <p:nvPicPr>
          <p:cNvPr id="170" name="Google Shape;170;p2"/>
          <p:cNvPicPr preferRelativeResize="0"/>
          <p:nvPr/>
        </p:nvPicPr>
        <p:blipFill rotWithShape="1">
          <a:blip r:embed="rId4">
            <a:alphaModFix/>
          </a:blip>
          <a:srcRect/>
          <a:stretch/>
        </p:blipFill>
        <p:spPr>
          <a:xfrm>
            <a:off x="6910200" y="1141285"/>
            <a:ext cx="3101398" cy="3101398"/>
          </a:xfrm>
          <a:prstGeom prst="rect">
            <a:avLst/>
          </a:prstGeom>
          <a:noFill/>
          <a:ln>
            <a:noFill/>
          </a:ln>
        </p:spPr>
      </p:pic>
      <p:pic>
        <p:nvPicPr>
          <p:cNvPr id="171" name="Google Shape;171;p2"/>
          <p:cNvPicPr preferRelativeResize="0"/>
          <p:nvPr/>
        </p:nvPicPr>
        <p:blipFill>
          <a:blip r:embed="rId5">
            <a:alphaModFix/>
          </a:blip>
          <a:stretch>
            <a:fillRect/>
          </a:stretch>
        </p:blipFill>
        <p:spPr>
          <a:xfrm>
            <a:off x="1469700" y="3848400"/>
            <a:ext cx="4862400" cy="2735100"/>
          </a:xfrm>
          <a:prstGeom prst="rect">
            <a:avLst/>
          </a:prstGeom>
          <a:noFill/>
          <a:ln>
            <a:noFill/>
          </a:ln>
        </p:spPr>
      </p:pic>
      <p:pic>
        <p:nvPicPr>
          <p:cNvPr id="172" name="Google Shape;172;p2"/>
          <p:cNvPicPr preferRelativeResize="0"/>
          <p:nvPr/>
        </p:nvPicPr>
        <p:blipFill>
          <a:blip r:embed="rId6">
            <a:alphaModFix/>
          </a:blip>
          <a:stretch>
            <a:fillRect/>
          </a:stretch>
        </p:blipFill>
        <p:spPr>
          <a:xfrm>
            <a:off x="7246238" y="4001283"/>
            <a:ext cx="2429318" cy="24293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9"/>
          <p:cNvPicPr preferRelativeResize="0"/>
          <p:nvPr/>
        </p:nvPicPr>
        <p:blipFill rotWithShape="1">
          <a:blip r:embed="rId3">
            <a:alphaModFix/>
          </a:blip>
          <a:srcRect/>
          <a:stretch/>
        </p:blipFill>
        <p:spPr>
          <a:xfrm>
            <a:off x="1705254" y="3070799"/>
            <a:ext cx="2227363" cy="1856135"/>
          </a:xfrm>
          <a:prstGeom prst="rect">
            <a:avLst/>
          </a:prstGeom>
          <a:noFill/>
          <a:ln>
            <a:noFill/>
          </a:ln>
        </p:spPr>
      </p:pic>
      <p:sp>
        <p:nvSpPr>
          <p:cNvPr id="340" name="Google Shape;340;p9"/>
          <p:cNvSpPr txBox="1"/>
          <p:nvPr/>
        </p:nvSpPr>
        <p:spPr>
          <a:xfrm>
            <a:off x="884453" y="504789"/>
            <a:ext cx="10515600" cy="13255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latin typeface="Arial"/>
                <a:ea typeface="Arial"/>
                <a:cs typeface="Arial"/>
                <a:sym typeface="Arial"/>
              </a:rPr>
              <a:t>Veri Sızıntısı Tespiti</a:t>
            </a:r>
            <a:endParaRPr sz="4000" b="1">
              <a:solidFill>
                <a:schemeClr val="dk1"/>
              </a:solidFill>
              <a:latin typeface="Arial"/>
              <a:ea typeface="Arial"/>
              <a:cs typeface="Arial"/>
              <a:sym typeface="Arial"/>
            </a:endParaRPr>
          </a:p>
        </p:txBody>
      </p:sp>
      <p:grpSp>
        <p:nvGrpSpPr>
          <p:cNvPr id="341" name="Google Shape;341;p9"/>
          <p:cNvGrpSpPr/>
          <p:nvPr/>
        </p:nvGrpSpPr>
        <p:grpSpPr>
          <a:xfrm>
            <a:off x="896042" y="1936958"/>
            <a:ext cx="3660665" cy="4279706"/>
            <a:chOff x="849789" y="1894006"/>
            <a:chExt cx="3458478" cy="4043328"/>
          </a:xfrm>
        </p:grpSpPr>
        <p:sp>
          <p:nvSpPr>
            <p:cNvPr id="342" name="Google Shape;342;p9"/>
            <p:cNvSpPr/>
            <p:nvPr/>
          </p:nvSpPr>
          <p:spPr>
            <a:xfrm>
              <a:off x="1087583" y="2293530"/>
              <a:ext cx="3220684" cy="3220684"/>
            </a:xfrm>
            <a:prstGeom prst="ellipse">
              <a:avLst/>
            </a:prstGeom>
            <a:noFill/>
            <a:ln w="635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43" name="Google Shape;343;p9"/>
            <p:cNvSpPr/>
            <p:nvPr/>
          </p:nvSpPr>
          <p:spPr>
            <a:xfrm>
              <a:off x="2239713" y="1894006"/>
              <a:ext cx="916426" cy="916426"/>
            </a:xfrm>
            <a:prstGeom prst="ellipse">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44" name="Google Shape;344;p9"/>
            <p:cNvSpPr/>
            <p:nvPr/>
          </p:nvSpPr>
          <p:spPr>
            <a:xfrm>
              <a:off x="2239713" y="5020908"/>
              <a:ext cx="916426" cy="916426"/>
            </a:xfrm>
            <a:prstGeom prst="ellipse">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45" name="Google Shape;345;p9"/>
            <p:cNvSpPr/>
            <p:nvPr/>
          </p:nvSpPr>
          <p:spPr>
            <a:xfrm>
              <a:off x="849789" y="2592314"/>
              <a:ext cx="916426" cy="916426"/>
            </a:xfrm>
            <a:prstGeom prst="ellipse">
              <a:avLst/>
            </a:prstGeom>
            <a:solidFill>
              <a:srgbClr val="8CB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46" name="Google Shape;346;p9"/>
            <p:cNvSpPr/>
            <p:nvPr/>
          </p:nvSpPr>
          <p:spPr>
            <a:xfrm>
              <a:off x="849789" y="4228820"/>
              <a:ext cx="916426" cy="916426"/>
            </a:xfrm>
            <a:prstGeom prst="ellipse">
              <a:avLst/>
            </a:prstGeom>
            <a:solidFill>
              <a:srgbClr val="9CCC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grpSp>
      <p:grpSp>
        <p:nvGrpSpPr>
          <p:cNvPr id="347" name="Google Shape;347;p9"/>
          <p:cNvGrpSpPr/>
          <p:nvPr/>
        </p:nvGrpSpPr>
        <p:grpSpPr>
          <a:xfrm rot="378088">
            <a:off x="3586248" y="1843205"/>
            <a:ext cx="2427840" cy="2048310"/>
            <a:chOff x="7210758" y="1699009"/>
            <a:chExt cx="1117103" cy="942472"/>
          </a:xfrm>
        </p:grpSpPr>
        <p:sp>
          <p:nvSpPr>
            <p:cNvPr id="348" name="Google Shape;348;p9"/>
            <p:cNvSpPr/>
            <p:nvPr/>
          </p:nvSpPr>
          <p:spPr>
            <a:xfrm rot="-378088">
              <a:off x="7246464" y="1754257"/>
              <a:ext cx="1045690" cy="708188"/>
            </a:xfrm>
            <a:custGeom>
              <a:avLst/>
              <a:gdLst/>
              <a:ahLst/>
              <a:cxnLst/>
              <a:rect l="l" t="t" r="r" b="b"/>
              <a:pathLst>
                <a:path w="1642560" h="1112415" extrusionOk="0">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solidFill>
              <a:srgbClr val="9CCC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49" name="Google Shape;349;p9"/>
            <p:cNvSpPr/>
            <p:nvPr/>
          </p:nvSpPr>
          <p:spPr>
            <a:xfrm rot="1802267">
              <a:off x="7488158" y="2425111"/>
              <a:ext cx="137526" cy="109917"/>
            </a:xfrm>
            <a:prstGeom prst="ellipse">
              <a:avLst/>
            </a:prstGeom>
            <a:solidFill>
              <a:srgbClr val="9CCC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50" name="Google Shape;350;p9"/>
            <p:cNvSpPr/>
            <p:nvPr/>
          </p:nvSpPr>
          <p:spPr>
            <a:xfrm rot="1802267">
              <a:off x="7400894" y="2529669"/>
              <a:ext cx="98590" cy="78798"/>
            </a:xfrm>
            <a:prstGeom prst="ellipse">
              <a:avLst/>
            </a:prstGeom>
            <a:solidFill>
              <a:srgbClr val="9CCC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sp>
          <p:nvSpPr>
            <p:cNvPr id="351" name="Google Shape;351;p9"/>
            <p:cNvSpPr/>
            <p:nvPr/>
          </p:nvSpPr>
          <p:spPr>
            <a:xfrm rot="1802267">
              <a:off x="7296718" y="2572936"/>
              <a:ext cx="68830" cy="55012"/>
            </a:xfrm>
            <a:prstGeom prst="ellipse">
              <a:avLst/>
            </a:prstGeom>
            <a:solidFill>
              <a:srgbClr val="9CCC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grpSp>
      <p:grpSp>
        <p:nvGrpSpPr>
          <p:cNvPr id="352" name="Google Shape;352;p9"/>
          <p:cNvGrpSpPr/>
          <p:nvPr/>
        </p:nvGrpSpPr>
        <p:grpSpPr>
          <a:xfrm>
            <a:off x="6412076" y="3429000"/>
            <a:ext cx="5447415" cy="2146167"/>
            <a:chOff x="546760" y="2061666"/>
            <a:chExt cx="5365014" cy="2146167"/>
          </a:xfrm>
        </p:grpSpPr>
        <p:sp>
          <p:nvSpPr>
            <p:cNvPr id="353" name="Google Shape;353;p9"/>
            <p:cNvSpPr txBox="1"/>
            <p:nvPr/>
          </p:nvSpPr>
          <p:spPr>
            <a:xfrm>
              <a:off x="546760" y="3284503"/>
              <a:ext cx="53650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Araştırmaya göre insanların %51’i hem kişisel hesaplarında hem de profesyonel hesaplarında aynı parolayı kullanıyor.</a:t>
              </a:r>
              <a:endParaRPr sz="1800">
                <a:solidFill>
                  <a:srgbClr val="3F3F3F"/>
                </a:solidFill>
                <a:latin typeface="Arial"/>
                <a:ea typeface="Arial"/>
                <a:cs typeface="Arial"/>
                <a:sym typeface="Arial"/>
              </a:endParaRPr>
            </a:p>
          </p:txBody>
        </p:sp>
        <p:sp>
          <p:nvSpPr>
            <p:cNvPr id="354" name="Google Shape;354;p9"/>
            <p:cNvSpPr txBox="1"/>
            <p:nvPr/>
          </p:nvSpPr>
          <p:spPr>
            <a:xfrm>
              <a:off x="546760" y="2061666"/>
              <a:ext cx="411809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507C89"/>
                  </a:solidFill>
                  <a:latin typeface="Arial"/>
                  <a:ea typeface="Arial"/>
                  <a:cs typeface="Arial"/>
                  <a:sym typeface="Arial"/>
                </a:rPr>
                <a:t>İnsanların %51’i aynı parolayı kullanıyor</a:t>
              </a:r>
              <a:endParaRPr sz="3200" b="1">
                <a:solidFill>
                  <a:srgbClr val="507C89"/>
                </a:solidFill>
                <a:latin typeface="Arial"/>
                <a:ea typeface="Arial"/>
                <a:cs typeface="Arial"/>
                <a:sym typeface="Arial"/>
              </a:endParaRPr>
            </a:p>
          </p:txBody>
        </p:sp>
      </p:grpSp>
      <p:sp>
        <p:nvSpPr>
          <p:cNvPr id="355" name="Google Shape;355;p9"/>
          <p:cNvSpPr txBox="1"/>
          <p:nvPr/>
        </p:nvSpPr>
        <p:spPr>
          <a:xfrm>
            <a:off x="6412076" y="2537369"/>
            <a:ext cx="30171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3F3F3F"/>
                </a:solidFill>
                <a:latin typeface="Arial"/>
                <a:ea typeface="Arial"/>
                <a:cs typeface="Arial"/>
                <a:sym typeface="Arial"/>
              </a:rPr>
              <a:t>%51</a:t>
            </a:r>
            <a:endParaRPr sz="4000" b="1">
              <a:solidFill>
                <a:srgbClr val="3F3F3F"/>
              </a:solidFill>
              <a:latin typeface="Arial"/>
              <a:ea typeface="Arial"/>
              <a:cs typeface="Arial"/>
              <a:sym typeface="Arial"/>
            </a:endParaRPr>
          </a:p>
        </p:txBody>
      </p:sp>
      <p:sp>
        <p:nvSpPr>
          <p:cNvPr id="356" name="Google Shape;356;p9"/>
          <p:cNvSpPr txBox="1"/>
          <p:nvPr/>
        </p:nvSpPr>
        <p:spPr>
          <a:xfrm>
            <a:off x="4176458" y="2318158"/>
            <a:ext cx="12769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FFFF"/>
                </a:solidFill>
                <a:latin typeface="Arial"/>
                <a:ea typeface="Arial"/>
                <a:cs typeface="Arial"/>
                <a:sym typeface="Arial"/>
              </a:rPr>
              <a:t>%51</a:t>
            </a:r>
            <a:endParaRPr sz="4000" b="1">
              <a:solidFill>
                <a:srgbClr val="FFFFFF"/>
              </a:solidFill>
              <a:latin typeface="Arial"/>
              <a:ea typeface="Arial"/>
              <a:cs typeface="Arial"/>
              <a:sym typeface="Arial"/>
            </a:endParaRPr>
          </a:p>
        </p:txBody>
      </p:sp>
      <p:sp>
        <p:nvSpPr>
          <p:cNvPr id="357" name="Google Shape;357;p9"/>
          <p:cNvSpPr/>
          <p:nvPr/>
        </p:nvSpPr>
        <p:spPr>
          <a:xfrm>
            <a:off x="1182138" y="4713259"/>
            <a:ext cx="397807" cy="397807"/>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sp>
        <p:nvSpPr>
          <p:cNvPr id="358" name="Google Shape;358;p9"/>
          <p:cNvSpPr/>
          <p:nvPr/>
        </p:nvSpPr>
        <p:spPr>
          <a:xfrm>
            <a:off x="1182138" y="2962187"/>
            <a:ext cx="397807" cy="397807"/>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pic>
        <p:nvPicPr>
          <p:cNvPr id="359" name="Google Shape;359;p9"/>
          <p:cNvPicPr preferRelativeResize="0"/>
          <p:nvPr/>
        </p:nvPicPr>
        <p:blipFill rotWithShape="1">
          <a:blip r:embed="rId4">
            <a:alphaModFix/>
          </a:blip>
          <a:srcRect/>
          <a:stretch/>
        </p:blipFill>
        <p:spPr>
          <a:xfrm>
            <a:off x="2517994" y="5601244"/>
            <a:ext cx="697483" cy="392334"/>
          </a:xfrm>
          <a:prstGeom prst="rect">
            <a:avLst/>
          </a:prstGeom>
          <a:noFill/>
          <a:ln>
            <a:noFill/>
          </a:ln>
        </p:spPr>
      </p:pic>
      <p:pic>
        <p:nvPicPr>
          <p:cNvPr id="360" name="Google Shape;360;p9"/>
          <p:cNvPicPr preferRelativeResize="0"/>
          <p:nvPr/>
        </p:nvPicPr>
        <p:blipFill rotWithShape="1">
          <a:blip r:embed="rId5">
            <a:alphaModFix/>
          </a:blip>
          <a:srcRect/>
          <a:stretch/>
        </p:blipFill>
        <p:spPr>
          <a:xfrm>
            <a:off x="2337068" y="1897540"/>
            <a:ext cx="970001" cy="97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3e162dd82d_0_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66" name="Google Shape;366;g13e162dd82d_0_31"/>
          <p:cNvSpPr txBox="1"/>
          <p:nvPr/>
        </p:nvSpPr>
        <p:spPr>
          <a:xfrm>
            <a:off x="8077200" y="621792"/>
            <a:ext cx="41148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pic>
        <p:nvPicPr>
          <p:cNvPr id="367" name="Google Shape;367;g13e162dd82d_0_31"/>
          <p:cNvPicPr preferRelativeResize="0">
            <a:picLocks noGrp="1"/>
          </p:cNvPicPr>
          <p:nvPr>
            <p:ph type="body" idx="1"/>
          </p:nvPr>
        </p:nvPicPr>
        <p:blipFill rotWithShape="1">
          <a:blip r:embed="rId3">
            <a:alphaModFix/>
          </a:blip>
          <a:srcRect/>
          <a:stretch/>
        </p:blipFill>
        <p:spPr>
          <a:xfrm>
            <a:off x="872865" y="1078992"/>
            <a:ext cx="9522600" cy="5185200"/>
          </a:xfrm>
          <a:prstGeom prst="rect">
            <a:avLst/>
          </a:prstGeom>
          <a:noFill/>
          <a:ln>
            <a:noFill/>
          </a:ln>
        </p:spPr>
      </p:pic>
      <p:sp>
        <p:nvSpPr>
          <p:cNvPr id="368" name="Google Shape;368;g13e162dd82d_0_31"/>
          <p:cNvSpPr txBox="1"/>
          <p:nvPr/>
        </p:nvSpPr>
        <p:spPr>
          <a:xfrm>
            <a:off x="872865" y="267854"/>
            <a:ext cx="5070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Dehashed.com</a:t>
            </a:r>
            <a:endParaRPr sz="24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3e162dd82d_0_38"/>
          <p:cNvSpPr>
            <a:spLocks noGrp="1"/>
          </p:cNvSpPr>
          <p:nvPr>
            <p:ph type="pic" idx="2"/>
          </p:nvPr>
        </p:nvSpPr>
        <p:spPr>
          <a:xfrm>
            <a:off x="7451965" y="1665520"/>
            <a:ext cx="4266900" cy="4266900"/>
          </a:xfrm>
          <a:prstGeom prst="rect">
            <a:avLst/>
          </a:prstGeom>
        </p:spPr>
      </p:sp>
      <p:sp>
        <p:nvSpPr>
          <p:cNvPr id="375" name="Google Shape;375;g13e162dd82d_0_38"/>
          <p:cNvSpPr txBox="1">
            <a:spLocks noGrp="1"/>
          </p:cNvSpPr>
          <p:nvPr>
            <p:ph type="title"/>
          </p:nvPr>
        </p:nvSpPr>
        <p:spPr>
          <a:xfrm>
            <a:off x="804672" y="1335024"/>
            <a:ext cx="6190500" cy="117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376" name="Google Shape;376;g13e162dd82d_0_38"/>
          <p:cNvSpPr txBox="1">
            <a:spLocks noGrp="1"/>
          </p:cNvSpPr>
          <p:nvPr>
            <p:ph type="body" idx="1"/>
          </p:nvPr>
        </p:nvSpPr>
        <p:spPr>
          <a:xfrm>
            <a:off x="850392" y="2825496"/>
            <a:ext cx="6190500" cy="3346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77" name="Google Shape;377;g13e162dd82d_0_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78" name="Google Shape;378;g13e162dd82d_0_38"/>
          <p:cNvPicPr preferRelativeResize="0"/>
          <p:nvPr/>
        </p:nvPicPr>
        <p:blipFill>
          <a:blip r:embed="rId3">
            <a:alphaModFix/>
          </a:blip>
          <a:stretch>
            <a:fillRect/>
          </a:stretch>
        </p:blipFill>
        <p:spPr>
          <a:xfrm>
            <a:off x="38875" y="873736"/>
            <a:ext cx="12191999" cy="5712777"/>
          </a:xfrm>
          <a:prstGeom prst="rect">
            <a:avLst/>
          </a:prstGeom>
          <a:noFill/>
          <a:ln>
            <a:noFill/>
          </a:ln>
        </p:spPr>
      </p:pic>
      <p:sp>
        <p:nvSpPr>
          <p:cNvPr id="379" name="Google Shape;379;g13e162dd82d_0_38"/>
          <p:cNvSpPr txBox="1"/>
          <p:nvPr/>
        </p:nvSpPr>
        <p:spPr>
          <a:xfrm>
            <a:off x="319165" y="267854"/>
            <a:ext cx="5070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intelx.io</a:t>
            </a:r>
            <a:endParaRPr sz="24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3e162dd82d_0_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332" name="Google Shape;332;g13e162dd82d_0_19"/>
          <p:cNvSpPr txBox="1"/>
          <p:nvPr/>
        </p:nvSpPr>
        <p:spPr>
          <a:xfrm>
            <a:off x="942250" y="281675"/>
            <a:ext cx="6411300" cy="1680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a:solidFill>
                  <a:schemeClr val="dk1"/>
                </a:solidFill>
              </a:rPr>
              <a:t>Pastebin.com Örnek Veri Sızıntısı</a:t>
            </a:r>
            <a:endParaRPr/>
          </a:p>
        </p:txBody>
      </p:sp>
      <p:pic>
        <p:nvPicPr>
          <p:cNvPr id="333" name="Google Shape;333;g13e162dd82d_0_19"/>
          <p:cNvPicPr preferRelativeResize="0"/>
          <p:nvPr/>
        </p:nvPicPr>
        <p:blipFill>
          <a:blip r:embed="rId3">
            <a:alphaModFix/>
          </a:blip>
          <a:stretch>
            <a:fillRect/>
          </a:stretch>
        </p:blipFill>
        <p:spPr>
          <a:xfrm>
            <a:off x="7731013" y="403225"/>
            <a:ext cx="4249820" cy="6051549"/>
          </a:xfrm>
          <a:prstGeom prst="rect">
            <a:avLst/>
          </a:prstGeom>
          <a:noFill/>
          <a:ln>
            <a:noFill/>
          </a:ln>
        </p:spPr>
      </p:pic>
      <p:sp>
        <p:nvSpPr>
          <p:cNvPr id="334" name="Google Shape;334;g13e162dd82d_0_19"/>
          <p:cNvSpPr txBox="1"/>
          <p:nvPr/>
        </p:nvSpPr>
        <p:spPr>
          <a:xfrm>
            <a:off x="1466800" y="2885025"/>
            <a:ext cx="55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Open Sans"/>
                <a:ea typeface="Open Sans"/>
                <a:cs typeface="Open Sans"/>
                <a:sym typeface="Open Sans"/>
              </a:rPr>
              <a:t>Dork: site:pastebin.com intext:password</a:t>
            </a:r>
            <a:endParaRPr>
              <a:latin typeface="Open Sans"/>
              <a:ea typeface="Open Sans"/>
              <a:cs typeface="Open Sans"/>
              <a:sym typeface="Open Sans"/>
            </a:endParaRPr>
          </a:p>
        </p:txBody>
      </p:sp>
    </p:spTree>
    <p:extLst>
      <p:ext uri="{BB962C8B-B14F-4D97-AF65-F5344CB8AC3E}">
        <p14:creationId xmlns:p14="http://schemas.microsoft.com/office/powerpoint/2010/main" val="2427050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9"/>
          <p:cNvSpPr txBox="1"/>
          <p:nvPr/>
        </p:nvSpPr>
        <p:spPr>
          <a:xfrm>
            <a:off x="884453" y="504789"/>
            <a:ext cx="10515600" cy="13255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dirty="0" err="1">
                <a:solidFill>
                  <a:schemeClr val="dk1"/>
                </a:solidFill>
                <a:latin typeface="Arial"/>
                <a:ea typeface="Arial"/>
                <a:cs typeface="Arial"/>
                <a:sym typeface="Arial"/>
              </a:rPr>
              <a:t>Tehdit</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Aktörlerinin</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İzlenmesi</a:t>
            </a:r>
            <a:r>
              <a:rPr lang="en-US" sz="4000" b="1" dirty="0">
                <a:solidFill>
                  <a:schemeClr val="dk1"/>
                </a:solidFill>
                <a:latin typeface="Arial"/>
                <a:ea typeface="Arial"/>
                <a:cs typeface="Arial"/>
                <a:sym typeface="Arial"/>
              </a:rPr>
              <a:t> </a:t>
            </a:r>
            <a:endParaRPr sz="4000" b="1" dirty="0">
              <a:solidFill>
                <a:schemeClr val="dk1"/>
              </a:solidFill>
              <a:latin typeface="Arial"/>
              <a:ea typeface="Arial"/>
              <a:cs typeface="Arial"/>
              <a:sym typeface="Arial"/>
            </a:endParaRPr>
          </a:p>
        </p:txBody>
      </p:sp>
      <p:sp>
        <p:nvSpPr>
          <p:cNvPr id="356" name="Google Shape;356;p9"/>
          <p:cNvSpPr txBox="1"/>
          <p:nvPr/>
        </p:nvSpPr>
        <p:spPr>
          <a:xfrm>
            <a:off x="4176458" y="2318158"/>
            <a:ext cx="12769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FFFF"/>
                </a:solidFill>
                <a:latin typeface="Arial"/>
                <a:ea typeface="Arial"/>
                <a:cs typeface="Arial"/>
                <a:sym typeface="Arial"/>
              </a:rPr>
              <a:t>%51</a:t>
            </a:r>
            <a:endParaRPr sz="4000" b="1" dirty="0">
              <a:solidFill>
                <a:srgbClr val="FFFFFF"/>
              </a:solidFill>
              <a:latin typeface="Arial"/>
              <a:ea typeface="Arial"/>
              <a:cs typeface="Arial"/>
              <a:sym typeface="Arial"/>
            </a:endParaRPr>
          </a:p>
        </p:txBody>
      </p:sp>
      <p:sp>
        <p:nvSpPr>
          <p:cNvPr id="357" name="Google Shape;357;p9"/>
          <p:cNvSpPr/>
          <p:nvPr/>
        </p:nvSpPr>
        <p:spPr>
          <a:xfrm>
            <a:off x="1182138" y="4713259"/>
            <a:ext cx="397807" cy="397807"/>
          </a:xfrm>
          <a:custGeom>
            <a:avLst/>
            <a:gdLst/>
            <a:ahLst/>
            <a:cxnLst/>
            <a:rect l="l" t="t" r="r" b="b"/>
            <a:pathLst>
              <a:path w="3960000" h="3960000" extrusionOk="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sp>
        <p:nvSpPr>
          <p:cNvPr id="358" name="Google Shape;358;p9"/>
          <p:cNvSpPr/>
          <p:nvPr/>
        </p:nvSpPr>
        <p:spPr>
          <a:xfrm>
            <a:off x="1182138" y="2962187"/>
            <a:ext cx="397807" cy="397807"/>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pic>
        <p:nvPicPr>
          <p:cNvPr id="1026" name="Picture 2" descr="Fidye yazılımı nedir? | Fidye yazılımlarından korunma | Kaspersky">
            <a:extLst>
              <a:ext uri="{FF2B5EF4-FFF2-40B4-BE49-F238E27FC236}">
                <a16:creationId xmlns:a16="http://schemas.microsoft.com/office/drawing/2014/main" id="{2E02B328-0A52-7C90-A190-EFF35AE25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522" y="1344319"/>
            <a:ext cx="5183312" cy="2920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Advanced Persistent Threat files: APT10 | Malwarebytes Labs">
            <a:extLst>
              <a:ext uri="{FF2B5EF4-FFF2-40B4-BE49-F238E27FC236}">
                <a16:creationId xmlns:a16="http://schemas.microsoft.com/office/drawing/2014/main" id="{1EE2ACF0-BE0C-B83A-EF51-1AF73899E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592" y="3650977"/>
            <a:ext cx="5193991" cy="29201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D8C208-4EE6-EF34-D40D-748259D70D14}"/>
              </a:ext>
            </a:extLst>
          </p:cNvPr>
          <p:cNvSpPr txBox="1"/>
          <p:nvPr/>
        </p:nvSpPr>
        <p:spPr>
          <a:xfrm>
            <a:off x="6861515" y="1550402"/>
            <a:ext cx="4538538" cy="2100575"/>
          </a:xfrm>
          <a:prstGeom prst="rect">
            <a:avLst/>
          </a:prstGeom>
          <a:noFill/>
        </p:spPr>
        <p:txBody>
          <a:bodyPr wrap="square" rtlCol="0">
            <a:spAutoFit/>
          </a:bodyPr>
          <a:lstStyle/>
          <a:p>
            <a:pPr rtl="0">
              <a:spcBef>
                <a:spcPts val="0"/>
              </a:spcBef>
              <a:spcAft>
                <a:spcPts val="1500"/>
              </a:spcAft>
            </a:pPr>
            <a:r>
              <a:rPr lang="en-US" sz="1800" b="0" i="0" u="none" strike="noStrike" dirty="0" err="1">
                <a:solidFill>
                  <a:srgbClr val="000000"/>
                </a:solidFill>
                <a:effectLst/>
                <a:latin typeface="Arial" panose="020B0604020202020204" pitchFamily="34" charset="0"/>
              </a:rPr>
              <a:t>Türkçe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adıyla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fidye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yazılımı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olarak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bilinen</a:t>
            </a:r>
            <a:r>
              <a:rPr lang="en-US" sz="1800" b="0" i="0" u="none" strike="noStrike" dirty="0">
                <a:solidFill>
                  <a:srgbClr val="000000"/>
                </a:solidFill>
                <a:effectLst/>
                <a:latin typeface="Arial" panose="020B0604020202020204" pitchFamily="34" charset="0"/>
              </a:rPr>
              <a:t> ransomware </a:t>
            </a:r>
            <a:r>
              <a:rPr lang="en-US" sz="1800" b="0" i="0" u="none" strike="noStrike" dirty="0" err="1">
                <a:solidFill>
                  <a:srgbClr val="000000"/>
                </a:solidFill>
                <a:effectLst/>
                <a:latin typeface="Arial" panose="020B0604020202020204" pitchFamily="34" charset="0"/>
              </a:rPr>
              <a:t>bulaştığı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sistemdeki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dosyaları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şifreleyerek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kurbandan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belirli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ücret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karşılığında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dosyaların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çözümlenmesi</a:t>
            </a:r>
            <a:r>
              <a:rPr lang="en-US" sz="1800" b="0" i="0" u="none" strike="noStrike" dirty="0">
                <a:solidFill>
                  <a:srgbClr val="000000"/>
                </a:solidFill>
                <a:effectLst/>
                <a:latin typeface="Arial" panose="020B0604020202020204" pitchFamily="34" charset="0"/>
              </a:rPr>
              <a:t> için </a:t>
            </a:r>
            <a:r>
              <a:rPr lang="en-US" sz="1800" b="0" i="0" u="none" strike="noStrike" dirty="0" err="1">
                <a:solidFill>
                  <a:srgbClr val="000000"/>
                </a:solidFill>
                <a:effectLst/>
                <a:latin typeface="Arial" panose="020B0604020202020204" pitchFamily="34" charset="0"/>
              </a:rPr>
              <a:t>gereken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şifreyi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ileteceğini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belirtir</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
        <p:nvSpPr>
          <p:cNvPr id="3" name="TextBox 2">
            <a:extLst>
              <a:ext uri="{FF2B5EF4-FFF2-40B4-BE49-F238E27FC236}">
                <a16:creationId xmlns:a16="http://schemas.microsoft.com/office/drawing/2014/main" id="{4EE60ADB-C12B-46C7-F297-5F92DC299183}"/>
              </a:ext>
            </a:extLst>
          </p:cNvPr>
          <p:cNvSpPr txBox="1"/>
          <p:nvPr/>
        </p:nvSpPr>
        <p:spPr>
          <a:xfrm>
            <a:off x="1182138" y="4588476"/>
            <a:ext cx="5666936" cy="738664"/>
          </a:xfrm>
          <a:prstGeom prst="rect">
            <a:avLst/>
          </a:prstGeom>
          <a:noFill/>
        </p:spPr>
        <p:txBody>
          <a:bodyPr wrap="none" rtlCol="0">
            <a:spAutoFit/>
          </a:bodyPr>
          <a:lstStyle/>
          <a:p>
            <a:r>
              <a:rPr lang="en-US" dirty="0"/>
              <a:t>APT </a:t>
            </a:r>
            <a:r>
              <a:rPr lang="en-US" dirty="0" err="1"/>
              <a:t>yani</a:t>
            </a:r>
            <a:r>
              <a:rPr lang="en-US" dirty="0"/>
              <a:t> </a:t>
            </a:r>
            <a:r>
              <a:rPr lang="en-US" dirty="0" err="1"/>
              <a:t>gelişmiş</a:t>
            </a:r>
            <a:r>
              <a:rPr lang="en-US" dirty="0"/>
              <a:t> </a:t>
            </a:r>
            <a:r>
              <a:rPr lang="en-US" dirty="0" err="1"/>
              <a:t>kalıcı</a:t>
            </a:r>
            <a:r>
              <a:rPr lang="en-US" dirty="0"/>
              <a:t> </a:t>
            </a:r>
            <a:r>
              <a:rPr lang="en-US" dirty="0" err="1"/>
              <a:t>tehdit</a:t>
            </a:r>
            <a:r>
              <a:rPr lang="en-US" dirty="0"/>
              <a:t> </a:t>
            </a:r>
            <a:r>
              <a:rPr lang="en-US" dirty="0" err="1"/>
              <a:t>grupları</a:t>
            </a:r>
            <a:r>
              <a:rPr lang="en-US" dirty="0"/>
              <a:t>, </a:t>
            </a:r>
            <a:r>
              <a:rPr lang="en-US" dirty="0" err="1"/>
              <a:t>devlet</a:t>
            </a:r>
            <a:r>
              <a:rPr lang="en-US" dirty="0"/>
              <a:t> </a:t>
            </a:r>
            <a:r>
              <a:rPr lang="en-US" dirty="0" err="1"/>
              <a:t>tarafından</a:t>
            </a:r>
            <a:r>
              <a:rPr lang="en-US" dirty="0"/>
              <a:t> </a:t>
            </a:r>
            <a:r>
              <a:rPr lang="en-US" dirty="0" err="1"/>
              <a:t>desteklenen</a:t>
            </a:r>
            <a:endParaRPr lang="en-US" dirty="0"/>
          </a:p>
          <a:p>
            <a:r>
              <a:rPr lang="en-US" dirty="0" err="1"/>
              <a:t>ya</a:t>
            </a:r>
            <a:r>
              <a:rPr lang="en-US" dirty="0"/>
              <a:t> da </a:t>
            </a:r>
            <a:r>
              <a:rPr lang="en-US" dirty="0" err="1"/>
              <a:t>fonlanan</a:t>
            </a:r>
            <a:r>
              <a:rPr lang="en-US" dirty="0"/>
              <a:t> normal </a:t>
            </a:r>
            <a:r>
              <a:rPr lang="en-US" dirty="0" err="1"/>
              <a:t>saldırılardan</a:t>
            </a:r>
            <a:r>
              <a:rPr lang="en-US" dirty="0"/>
              <a:t> </a:t>
            </a:r>
            <a:r>
              <a:rPr lang="en-US" dirty="0" err="1"/>
              <a:t>farklı</a:t>
            </a:r>
            <a:r>
              <a:rPr lang="en-US" dirty="0"/>
              <a:t> </a:t>
            </a:r>
            <a:r>
              <a:rPr lang="en-US" dirty="0" err="1"/>
              <a:t>olarak</a:t>
            </a:r>
            <a:r>
              <a:rPr lang="en-US" dirty="0"/>
              <a:t> </a:t>
            </a:r>
            <a:r>
              <a:rPr lang="en-US" dirty="0" err="1"/>
              <a:t>sistemde</a:t>
            </a:r>
            <a:r>
              <a:rPr lang="en-US" dirty="0"/>
              <a:t> </a:t>
            </a:r>
            <a:r>
              <a:rPr lang="en-US" dirty="0" err="1"/>
              <a:t>kalıcılığı</a:t>
            </a:r>
            <a:endParaRPr lang="en-US" dirty="0"/>
          </a:p>
          <a:p>
            <a:r>
              <a:rPr lang="en-US" dirty="0" err="1"/>
              <a:t>hedefleyen</a:t>
            </a:r>
            <a:r>
              <a:rPr lang="en-US" dirty="0"/>
              <a:t> ve </a:t>
            </a:r>
            <a:r>
              <a:rPr lang="en-US" dirty="0" err="1"/>
              <a:t>büyük</a:t>
            </a:r>
            <a:r>
              <a:rPr lang="en-US" dirty="0"/>
              <a:t> </a:t>
            </a:r>
            <a:r>
              <a:rPr lang="en-US" dirty="0" err="1"/>
              <a:t>çapta</a:t>
            </a:r>
            <a:r>
              <a:rPr lang="en-US" dirty="0"/>
              <a:t> </a:t>
            </a:r>
            <a:r>
              <a:rPr lang="en-US" dirty="0" err="1"/>
              <a:t>saldırılar</a:t>
            </a:r>
            <a:r>
              <a:rPr lang="en-US" dirty="0"/>
              <a:t> </a:t>
            </a:r>
            <a:r>
              <a:rPr lang="en-US" dirty="0" err="1"/>
              <a:t>düzenleyen</a:t>
            </a:r>
            <a:r>
              <a:rPr lang="en-US" dirty="0"/>
              <a:t> </a:t>
            </a:r>
            <a:r>
              <a:rPr lang="en-US" dirty="0" err="1"/>
              <a:t>gruplardır</a:t>
            </a:r>
            <a:r>
              <a:rPr lang="en-US" dirty="0"/>
              <a:t>.</a:t>
            </a:r>
          </a:p>
        </p:txBody>
      </p:sp>
    </p:spTree>
    <p:extLst>
      <p:ext uri="{BB962C8B-B14F-4D97-AF65-F5344CB8AC3E}">
        <p14:creationId xmlns:p14="http://schemas.microsoft.com/office/powerpoint/2010/main" val="1208605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DARK/DEEP WEB İZLEME</a:t>
            </a:r>
            <a:endParaRPr/>
          </a:p>
        </p:txBody>
      </p:sp>
      <p:sp>
        <p:nvSpPr>
          <p:cNvPr id="385" name="Google Shape;385;p10"/>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1"/>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Open Sans"/>
              <a:buNone/>
            </a:pPr>
            <a:r>
              <a:rPr lang="en-US" sz="5400"/>
              <a:t>Siber Tehdit İstihbaratı Ne İş Yapar?</a:t>
            </a:r>
            <a:endParaRPr/>
          </a:p>
        </p:txBody>
      </p:sp>
      <p:sp>
        <p:nvSpPr>
          <p:cNvPr id="391" name="Google Shape;391;p11"/>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r>
              <a:rPr lang="en-US"/>
              <a:t>Siber tehdit istihbarat analisti, kurumla ilgili potansiyel saldırıları (bir ürün zafiyeti, çalışan bilgilerinin sızdırılması vb.) öncesinde tespit edip, gelecekte tehdit aktörleri tarafından kullanılmasını engellemektedir.</a:t>
            </a:r>
            <a:endParaRPr/>
          </a:p>
        </p:txBody>
      </p:sp>
      <p:pic>
        <p:nvPicPr>
          <p:cNvPr id="392" name="Google Shape;392;p11" descr="mountains under the night sky just before dawn"/>
          <p:cNvPicPr preferRelativeResize="0">
            <a:picLocks noGrp="1"/>
          </p:cNvPicPr>
          <p:nvPr>
            <p:ph type="pic" idx="2"/>
          </p:nvPr>
        </p:nvPicPr>
        <p:blipFill rotWithShape="1">
          <a:blip r:embed="rId3">
            <a:alphaModFix/>
          </a:blip>
          <a:srcRect l="71" r="71"/>
          <a:stretch/>
        </p:blipFill>
        <p:spPr>
          <a:xfrm>
            <a:off x="7451965" y="1665520"/>
            <a:ext cx="4266960" cy="4266968"/>
          </a:xfrm>
          <a:prstGeom prst="rect">
            <a:avLst/>
          </a:prstGeom>
          <a:noFill/>
          <a:ln>
            <a:noFill/>
          </a:ln>
        </p:spPr>
      </p:pic>
      <p:sp>
        <p:nvSpPr>
          <p:cNvPr id="393" name="Google Shape;393;p11"/>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394" name="Google Shape;39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95" name="Google Shape;395;p11" descr="What is the dark, deep, and surface web? - Computech Business Solutions"/>
          <p:cNvPicPr preferRelativeResize="0"/>
          <p:nvPr/>
        </p:nvPicPr>
        <p:blipFill rotWithShape="1">
          <a:blip r:embed="rId4">
            <a:alphaModFix/>
          </a:blip>
          <a:srcRect/>
          <a:stretch/>
        </p:blipFill>
        <p:spPr>
          <a:xfrm>
            <a:off x="0" y="-1"/>
            <a:ext cx="12192000" cy="6858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Open Sans"/>
              <a:buNone/>
            </a:pPr>
            <a:r>
              <a:rPr lang="en-US"/>
              <a:t>Dark Web Nedir?</a:t>
            </a:r>
            <a:endParaRPr/>
          </a:p>
        </p:txBody>
      </p:sp>
      <p:sp>
        <p:nvSpPr>
          <p:cNvPr id="401" name="Google Shape;401;p12"/>
          <p:cNvSpPr txBox="1">
            <a:spLocks noGrp="1"/>
          </p:cNvSpPr>
          <p:nvPr>
            <p:ph type="body" idx="1"/>
          </p:nvPr>
        </p:nvSpPr>
        <p:spPr>
          <a:xfrm>
            <a:off x="850392" y="2825496"/>
            <a:ext cx="670610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200"/>
              <a:buNone/>
            </a:pPr>
            <a:r>
              <a:rPr lang="en-US" sz="2200"/>
              <a:t>Dark Web, internetin karanlık yüzü olarak tanımlanır. Geleneksel olarak kullanılan web tarayıcıları aracılığıyla bulunamayan gizli web sitelerinden oluşur. Kullanıcı kimlik bilgileri, gizli dosyalar, kurumsal veritabanları, yasal belgeler ve çok daha fazlası, Dark Web'deki tehdit aktörleri tarafından yasa dışı platformlarda paylaşılır.</a:t>
            </a:r>
            <a:endParaRPr sz="1800" b="1"/>
          </a:p>
        </p:txBody>
      </p:sp>
      <p:pic>
        <p:nvPicPr>
          <p:cNvPr id="402" name="Google Shape;402;p12" descr="mountains under the night sky just before dawn"/>
          <p:cNvPicPr preferRelativeResize="0">
            <a:picLocks noGrp="1"/>
          </p:cNvPicPr>
          <p:nvPr>
            <p:ph type="pic" idx="2"/>
          </p:nvPr>
        </p:nvPicPr>
        <p:blipFill rotWithShape="1">
          <a:blip r:embed="rId3">
            <a:alphaModFix/>
          </a:blip>
          <a:srcRect l="71" r="71"/>
          <a:stretch/>
        </p:blipFill>
        <p:spPr>
          <a:xfrm>
            <a:off x="7451965" y="1665520"/>
            <a:ext cx="4266960" cy="4266968"/>
          </a:xfrm>
          <a:prstGeom prst="rect">
            <a:avLst/>
          </a:prstGeom>
          <a:noFill/>
          <a:ln>
            <a:noFill/>
          </a:ln>
        </p:spPr>
      </p:pic>
      <p:sp>
        <p:nvSpPr>
          <p:cNvPr id="403" name="Google Shape;403;p12"/>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404" name="Google Shape;40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3"/>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DARK WEB’IN KAÇ KATMANI VAR?</a:t>
            </a:r>
            <a:endParaRPr/>
          </a:p>
        </p:txBody>
      </p:sp>
      <p:sp>
        <p:nvSpPr>
          <p:cNvPr id="410" name="Google Shape;410;p13"/>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4"/>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DARK WEB LINKLERI NASIL BULUNUR?</a:t>
            </a:r>
            <a:endParaRPr/>
          </a:p>
        </p:txBody>
      </p:sp>
      <p:sp>
        <p:nvSpPr>
          <p:cNvPr id="416" name="Google Shape;416;p14"/>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title"/>
          </p:nvPr>
        </p:nvSpPr>
        <p:spPr>
          <a:xfrm>
            <a:off x="5202936" y="585216"/>
            <a:ext cx="5833872" cy="2276856"/>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Open Sans"/>
              <a:buNone/>
            </a:pPr>
            <a:r>
              <a:rPr lang="en-US" b="1" cap="none">
                <a:solidFill>
                  <a:schemeClr val="lt1"/>
                </a:solidFill>
                <a:latin typeface="Open Sans"/>
                <a:ea typeface="Open Sans"/>
                <a:cs typeface="Open Sans"/>
                <a:sym typeface="Open Sans"/>
              </a:rPr>
              <a:t>SİBER TEHDİT İSTİHBARATI NEDİR?</a:t>
            </a:r>
            <a:endParaRPr/>
          </a:p>
        </p:txBody>
      </p:sp>
      <p:pic>
        <p:nvPicPr>
          <p:cNvPr id="178" name="Google Shape;178;p3"/>
          <p:cNvPicPr preferRelativeResize="0">
            <a:picLocks noGrp="1"/>
          </p:cNvPicPr>
          <p:nvPr>
            <p:ph type="pic" idx="2"/>
          </p:nvPr>
        </p:nvPicPr>
        <p:blipFill rotWithShape="1">
          <a:blip r:embed="rId3">
            <a:alphaModFix/>
          </a:blip>
          <a:srcRect/>
          <a:stretch/>
        </p:blipFill>
        <p:spPr>
          <a:xfrm>
            <a:off x="1366432" y="2679700"/>
            <a:ext cx="3707972" cy="3094833"/>
          </a:xfrm>
          <a:prstGeom prst="rect">
            <a:avLst/>
          </a:prstGeom>
          <a:noFill/>
          <a:ln>
            <a:noFill/>
          </a:ln>
        </p:spPr>
      </p:pic>
      <p:sp>
        <p:nvSpPr>
          <p:cNvPr id="179" name="Google Shape;179;p3"/>
          <p:cNvSpPr txBox="1">
            <a:spLocks noGrp="1"/>
          </p:cNvSpPr>
          <p:nvPr>
            <p:ph type="body" idx="1"/>
          </p:nvPr>
        </p:nvSpPr>
        <p:spPr>
          <a:xfrm>
            <a:off x="5202936" y="3127248"/>
            <a:ext cx="5833872" cy="3118104"/>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1800"/>
              <a:buNone/>
            </a:pPr>
            <a:r>
              <a:rPr lang="en-US"/>
              <a:t>Bir kurumun ya da kuruluşun dijital dünyadaki varlıklarını saptayıp, bu varlıklarla ilgili potansiyel ve mevcuttaki saldırıların analizini yapan siber güvenlik yaklaşımıdır.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5"/>
          <p:cNvSpPr txBox="1">
            <a:spLocks noGrp="1"/>
          </p:cNvSpPr>
          <p:nvPr>
            <p:ph type="body" idx="1"/>
          </p:nvPr>
        </p:nvSpPr>
        <p:spPr>
          <a:xfrm>
            <a:off x="850392" y="2825496"/>
            <a:ext cx="6706108" cy="3346704"/>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10000"/>
              </a:lnSpc>
              <a:spcBef>
                <a:spcPts val="0"/>
              </a:spcBef>
              <a:spcAft>
                <a:spcPts val="0"/>
              </a:spcAft>
              <a:buClr>
                <a:schemeClr val="dk1"/>
              </a:buClr>
              <a:buSzPct val="100000"/>
              <a:buNone/>
            </a:pPr>
            <a:r>
              <a:rPr lang="en-US" sz="2200"/>
              <a:t>Dark web linkleri Telegram kanalları, forumlar ve Dark Web’e özgü arama motorlarından bulunmaktadır.</a:t>
            </a:r>
            <a:endParaRPr/>
          </a:p>
          <a:p>
            <a:pPr marL="0" lvl="0" indent="0" algn="l" rtl="0">
              <a:lnSpc>
                <a:spcPct val="110000"/>
              </a:lnSpc>
              <a:spcBef>
                <a:spcPts val="1000"/>
              </a:spcBef>
              <a:spcAft>
                <a:spcPts val="0"/>
              </a:spcAft>
              <a:buClr>
                <a:schemeClr val="dk1"/>
              </a:buClr>
              <a:buSzPct val="100000"/>
              <a:buNone/>
            </a:pPr>
            <a:endParaRPr sz="2200" b="1"/>
          </a:p>
          <a:p>
            <a:pPr marL="0" lvl="0" indent="0" algn="l" rtl="0">
              <a:lnSpc>
                <a:spcPct val="110000"/>
              </a:lnSpc>
              <a:spcBef>
                <a:spcPts val="1000"/>
              </a:spcBef>
              <a:spcAft>
                <a:spcPts val="0"/>
              </a:spcAft>
              <a:buClr>
                <a:schemeClr val="dk1"/>
              </a:buClr>
              <a:buSzPct val="100000"/>
              <a:buNone/>
            </a:pPr>
            <a:r>
              <a:rPr lang="en-US" sz="1800" b="1" u="sng">
                <a:solidFill>
                  <a:schemeClr val="hlink"/>
                </a:solidFill>
                <a:hlinkClick r:id="rId3"/>
              </a:rPr>
              <a:t>http://torchlu7soq4akgqojbby4fgfwsxyppjdlzry2qtn7lbghfalxurbjad.onion/</a:t>
            </a:r>
            <a:endParaRPr sz="1800" b="1"/>
          </a:p>
          <a:p>
            <a:pPr marL="0" lvl="0" indent="0" algn="l" rtl="0">
              <a:lnSpc>
                <a:spcPct val="110000"/>
              </a:lnSpc>
              <a:spcBef>
                <a:spcPts val="1000"/>
              </a:spcBef>
              <a:spcAft>
                <a:spcPts val="0"/>
              </a:spcAft>
              <a:buClr>
                <a:schemeClr val="dk1"/>
              </a:buClr>
              <a:buSzPct val="100000"/>
              <a:buNone/>
            </a:pPr>
            <a:r>
              <a:rPr lang="en-US" sz="1800" b="1" u="sng">
                <a:solidFill>
                  <a:schemeClr val="hlink"/>
                </a:solidFill>
                <a:hlinkClick r:id="rId3"/>
              </a:rPr>
              <a:t>http://torchlu7soq4akgqojbby4fgfwsxyppjdlzry2qtn7lbghfalxurbjad.onion/</a:t>
            </a:r>
            <a:endParaRPr sz="1800" b="1"/>
          </a:p>
          <a:p>
            <a:pPr marL="0" lvl="0" indent="0" algn="l" rtl="0">
              <a:lnSpc>
                <a:spcPct val="110000"/>
              </a:lnSpc>
              <a:spcBef>
                <a:spcPts val="1000"/>
              </a:spcBef>
              <a:spcAft>
                <a:spcPts val="0"/>
              </a:spcAft>
              <a:buClr>
                <a:schemeClr val="dk1"/>
              </a:buClr>
              <a:buSzPct val="100000"/>
              <a:buNone/>
            </a:pPr>
            <a:r>
              <a:rPr lang="en-US" sz="1800" b="1" u="sng">
                <a:solidFill>
                  <a:schemeClr val="hlink"/>
                </a:solidFill>
                <a:hlinkClick r:id="rId4"/>
              </a:rPr>
              <a:t>http://torchqsxkllrj2eqaitp5xvcgfeg3g5dr3hr2wnuvnj76bbxkxfiwxqd.onion/</a:t>
            </a:r>
            <a:endParaRPr sz="1800" b="1"/>
          </a:p>
          <a:p>
            <a:pPr marL="0" lvl="0" indent="0" algn="l" rtl="0">
              <a:lnSpc>
                <a:spcPct val="110000"/>
              </a:lnSpc>
              <a:spcBef>
                <a:spcPts val="1000"/>
              </a:spcBef>
              <a:spcAft>
                <a:spcPts val="0"/>
              </a:spcAft>
              <a:buClr>
                <a:schemeClr val="dk1"/>
              </a:buClr>
              <a:buSzPct val="100000"/>
              <a:buNone/>
            </a:pPr>
            <a:r>
              <a:rPr lang="en-US" sz="1800" b="1" u="sng">
                <a:solidFill>
                  <a:schemeClr val="hlink"/>
                </a:solidFill>
                <a:hlinkClick r:id="rId5"/>
              </a:rPr>
              <a:t>http://searchgf7gdtauh7bhnbyed4ivxqmuoat3nm6zfrg3ymkq6mtnpye3ad.onion/</a:t>
            </a:r>
            <a:endParaRPr sz="1800" b="1"/>
          </a:p>
          <a:p>
            <a:pPr marL="0" lvl="0" indent="0" algn="l" rtl="0">
              <a:lnSpc>
                <a:spcPct val="110000"/>
              </a:lnSpc>
              <a:spcBef>
                <a:spcPts val="1000"/>
              </a:spcBef>
              <a:spcAft>
                <a:spcPts val="0"/>
              </a:spcAft>
              <a:buClr>
                <a:schemeClr val="dk1"/>
              </a:buClr>
              <a:buSzPct val="100000"/>
              <a:buNone/>
            </a:pPr>
            <a:endParaRPr sz="1800" b="1"/>
          </a:p>
        </p:txBody>
      </p:sp>
      <p:sp>
        <p:nvSpPr>
          <p:cNvPr id="422" name="Google Shape;422;p15"/>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423" name="Google Shape;42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424" name="Google Shape;424;p15"/>
          <p:cNvSpPr>
            <a:spLocks noGrp="1"/>
          </p:cNvSpPr>
          <p:nvPr>
            <p:ph type="pic" idx="2"/>
          </p:nvPr>
        </p:nvSpPr>
        <p:spPr>
          <a:xfrm>
            <a:off x="7451965" y="1665520"/>
            <a:ext cx="4266960" cy="4266968"/>
          </a:xfrm>
          <a:prstGeom prst="rect">
            <a:avLst/>
          </a:prstGeom>
          <a:noFill/>
          <a:ln>
            <a:noFill/>
          </a:ln>
        </p:spPr>
      </p:sp>
      <p:sp>
        <p:nvSpPr>
          <p:cNvPr id="425" name="Google Shape;425;p15"/>
          <p:cNvSpPr txBox="1">
            <a:spLocks noGrp="1"/>
          </p:cNvSpPr>
          <p:nvPr>
            <p:ph type="title"/>
          </p:nvPr>
        </p:nvSpPr>
        <p:spPr>
          <a:xfrm>
            <a:off x="804672" y="1335024"/>
            <a:ext cx="6190488" cy="11795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Open Sans"/>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431" name="Google Shape;431;p16"/>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pic>
        <p:nvPicPr>
          <p:cNvPr id="432" name="Google Shape;432;p16"/>
          <p:cNvPicPr preferRelativeResize="0">
            <a:picLocks noGrp="1"/>
          </p:cNvPicPr>
          <p:nvPr>
            <p:ph type="body" idx="1"/>
          </p:nvPr>
        </p:nvPicPr>
        <p:blipFill rotWithShape="1">
          <a:blip r:embed="rId3">
            <a:alphaModFix/>
          </a:blip>
          <a:srcRect/>
          <a:stretch/>
        </p:blipFill>
        <p:spPr>
          <a:xfrm>
            <a:off x="139052" y="1787416"/>
            <a:ext cx="11870204" cy="3768435"/>
          </a:xfrm>
          <a:prstGeom prst="rect">
            <a:avLst/>
          </a:prstGeom>
          <a:noFill/>
          <a:ln>
            <a:noFill/>
          </a:ln>
        </p:spPr>
      </p:pic>
      <p:sp>
        <p:nvSpPr>
          <p:cNvPr id="433" name="Google Shape;433;p16"/>
          <p:cNvSpPr txBox="1"/>
          <p:nvPr/>
        </p:nvSpPr>
        <p:spPr>
          <a:xfrm>
            <a:off x="139052" y="342689"/>
            <a:ext cx="4405239"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Open Sans"/>
                <a:ea typeface="Open Sans"/>
                <a:cs typeface="Open Sans"/>
                <a:sym typeface="Open Sans"/>
              </a:rPr>
              <a:t>Darbeturk.com</a:t>
            </a:r>
            <a:endParaRPr sz="240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439" name="Google Shape;439;p17"/>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pic>
        <p:nvPicPr>
          <p:cNvPr id="440" name="Google Shape;440;p17"/>
          <p:cNvPicPr preferRelativeResize="0">
            <a:picLocks noGrp="1"/>
          </p:cNvPicPr>
          <p:nvPr>
            <p:ph type="body" idx="1"/>
          </p:nvPr>
        </p:nvPicPr>
        <p:blipFill rotWithShape="1">
          <a:blip r:embed="rId3">
            <a:alphaModFix/>
          </a:blip>
          <a:srcRect/>
          <a:stretch/>
        </p:blipFill>
        <p:spPr>
          <a:xfrm>
            <a:off x="217190" y="3702379"/>
            <a:ext cx="11365231" cy="472061"/>
          </a:xfrm>
          <a:prstGeom prst="rect">
            <a:avLst/>
          </a:prstGeom>
          <a:noFill/>
          <a:ln>
            <a:noFill/>
          </a:ln>
        </p:spPr>
      </p:pic>
      <p:pic>
        <p:nvPicPr>
          <p:cNvPr id="441" name="Google Shape;441;p17"/>
          <p:cNvPicPr preferRelativeResize="0"/>
          <p:nvPr/>
        </p:nvPicPr>
        <p:blipFill rotWithShape="1">
          <a:blip r:embed="rId4">
            <a:alphaModFix/>
          </a:blip>
          <a:srcRect/>
          <a:stretch/>
        </p:blipFill>
        <p:spPr>
          <a:xfrm>
            <a:off x="249130" y="2826196"/>
            <a:ext cx="11365231" cy="471120"/>
          </a:xfrm>
          <a:prstGeom prst="rect">
            <a:avLst/>
          </a:prstGeom>
          <a:noFill/>
          <a:ln>
            <a:noFill/>
          </a:ln>
        </p:spPr>
      </p:pic>
      <p:pic>
        <p:nvPicPr>
          <p:cNvPr id="442" name="Google Shape;442;p17"/>
          <p:cNvPicPr preferRelativeResize="0"/>
          <p:nvPr/>
        </p:nvPicPr>
        <p:blipFill rotWithShape="1">
          <a:blip r:embed="rId5">
            <a:alphaModFix/>
          </a:blip>
          <a:srcRect/>
          <a:stretch/>
        </p:blipFill>
        <p:spPr>
          <a:xfrm>
            <a:off x="249130" y="2037889"/>
            <a:ext cx="11301352" cy="371004"/>
          </a:xfrm>
          <a:prstGeom prst="rect">
            <a:avLst/>
          </a:prstGeom>
          <a:noFill/>
          <a:ln>
            <a:noFill/>
          </a:ln>
        </p:spPr>
      </p:pic>
      <p:sp>
        <p:nvSpPr>
          <p:cNvPr id="443" name="Google Shape;443;p17"/>
          <p:cNvSpPr txBox="1"/>
          <p:nvPr/>
        </p:nvSpPr>
        <p:spPr>
          <a:xfrm>
            <a:off x="139052" y="342689"/>
            <a:ext cx="4405239"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Open Sans"/>
                <a:ea typeface="Open Sans"/>
                <a:cs typeface="Open Sans"/>
                <a:sym typeface="Open Sans"/>
              </a:rPr>
              <a:t>Darbeturk.com</a:t>
            </a:r>
            <a:endParaRPr sz="24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449" name="Google Shape;449;p18"/>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pic>
        <p:nvPicPr>
          <p:cNvPr id="450" name="Google Shape;450;p18"/>
          <p:cNvPicPr preferRelativeResize="0">
            <a:picLocks noGrp="1"/>
          </p:cNvPicPr>
          <p:nvPr>
            <p:ph type="body" idx="1"/>
          </p:nvPr>
        </p:nvPicPr>
        <p:blipFill rotWithShape="1">
          <a:blip r:embed="rId3">
            <a:alphaModFix/>
          </a:blip>
          <a:srcRect/>
          <a:stretch/>
        </p:blipFill>
        <p:spPr>
          <a:xfrm>
            <a:off x="220877" y="1394691"/>
            <a:ext cx="11265735" cy="4886037"/>
          </a:xfrm>
          <a:prstGeom prst="rect">
            <a:avLst/>
          </a:prstGeom>
          <a:noFill/>
          <a:ln>
            <a:noFill/>
          </a:ln>
        </p:spPr>
      </p:pic>
      <p:sp>
        <p:nvSpPr>
          <p:cNvPr id="451" name="Google Shape;451;p18"/>
          <p:cNvSpPr txBox="1"/>
          <p:nvPr/>
        </p:nvSpPr>
        <p:spPr>
          <a:xfrm>
            <a:off x="220874" y="342700"/>
            <a:ext cx="2538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breached.co</a:t>
            </a:r>
            <a:endParaRPr sz="24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9"/>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ÖNCESINDE BAZI KAVRAMLAR</a:t>
            </a:r>
            <a:endParaRPr/>
          </a:p>
        </p:txBody>
      </p:sp>
      <p:sp>
        <p:nvSpPr>
          <p:cNvPr id="457" name="Google Shape;457;p19"/>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0"/>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Open Sans"/>
              <a:buNone/>
            </a:pPr>
            <a:r>
              <a:rPr lang="en-US"/>
              <a:t>Stealer Log</a:t>
            </a:r>
            <a:endParaRPr/>
          </a:p>
        </p:txBody>
      </p:sp>
      <p:sp>
        <p:nvSpPr>
          <p:cNvPr id="463" name="Google Shape;463;p20"/>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200"/>
              <a:buNone/>
            </a:pPr>
            <a:r>
              <a:rPr lang="en-US" sz="2200"/>
              <a:t>Stealer Log, bir sisteme kötü amaçlı yazılım bulaştırma, kullanıcı adları, parolaları, kredi kartları gibi önemli verileri toplama ve saldırganın sunucusuna gönderme işlemidir. En yaygın olarak bilinen Stealer log türleri; Raccoon Stealer, RedLine Stealer ve Meet Oski Stealer</a:t>
            </a:r>
            <a:endParaRPr sz="2200"/>
          </a:p>
          <a:p>
            <a:pPr marL="0" lvl="0" indent="0" algn="l" rtl="0">
              <a:lnSpc>
                <a:spcPct val="110000"/>
              </a:lnSpc>
              <a:spcBef>
                <a:spcPts val="1000"/>
              </a:spcBef>
              <a:spcAft>
                <a:spcPts val="0"/>
              </a:spcAft>
              <a:buClr>
                <a:schemeClr val="dk1"/>
              </a:buClr>
              <a:buSzPts val="1800"/>
              <a:buNone/>
            </a:pPr>
            <a:endParaRPr sz="1800" b="1"/>
          </a:p>
        </p:txBody>
      </p:sp>
      <p:pic>
        <p:nvPicPr>
          <p:cNvPr id="464" name="Google Shape;464;p20" descr="mountains under the night sky just before dawn"/>
          <p:cNvPicPr preferRelativeResize="0">
            <a:picLocks noGrp="1"/>
          </p:cNvPicPr>
          <p:nvPr>
            <p:ph type="pic" idx="2"/>
          </p:nvPr>
        </p:nvPicPr>
        <p:blipFill rotWithShape="1">
          <a:blip r:embed="rId3">
            <a:alphaModFix/>
          </a:blip>
          <a:srcRect l="71" r="71"/>
          <a:stretch/>
        </p:blipFill>
        <p:spPr>
          <a:xfrm>
            <a:off x="7451965" y="1665520"/>
            <a:ext cx="4266960" cy="4266968"/>
          </a:xfrm>
          <a:prstGeom prst="rect">
            <a:avLst/>
          </a:prstGeom>
          <a:noFill/>
          <a:ln>
            <a:noFill/>
          </a:ln>
        </p:spPr>
      </p:pic>
      <p:sp>
        <p:nvSpPr>
          <p:cNvPr id="465" name="Google Shape;465;p20"/>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466" name="Google Shape;46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1"/>
          <p:cNvPicPr preferRelativeResize="0">
            <a:picLocks noGrp="1"/>
          </p:cNvPicPr>
          <p:nvPr>
            <p:ph type="body" idx="1"/>
          </p:nvPr>
        </p:nvPicPr>
        <p:blipFill rotWithShape="1">
          <a:blip r:embed="rId3">
            <a:alphaModFix/>
          </a:blip>
          <a:srcRect/>
          <a:stretch/>
        </p:blipFill>
        <p:spPr>
          <a:xfrm>
            <a:off x="694955" y="1197122"/>
            <a:ext cx="10658845" cy="4949023"/>
          </a:xfrm>
          <a:prstGeom prst="rect">
            <a:avLst/>
          </a:prstGeom>
          <a:noFill/>
          <a:ln>
            <a:noFill/>
          </a:ln>
        </p:spPr>
      </p:pic>
      <p:sp>
        <p:nvSpPr>
          <p:cNvPr id="472" name="Google Shape;47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73" name="Google Shape;473;p21"/>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sp>
        <p:nvSpPr>
          <p:cNvPr id="474" name="Google Shape;474;p21"/>
          <p:cNvSpPr txBox="1"/>
          <p:nvPr/>
        </p:nvSpPr>
        <p:spPr>
          <a:xfrm>
            <a:off x="220874" y="342700"/>
            <a:ext cx="2353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breached.co</a:t>
            </a:r>
            <a:endParaRPr sz="24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80" name="Google Shape;480;p22"/>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pic>
        <p:nvPicPr>
          <p:cNvPr id="481" name="Google Shape;481;p22"/>
          <p:cNvPicPr preferRelativeResize="0">
            <a:picLocks noGrp="1"/>
          </p:cNvPicPr>
          <p:nvPr>
            <p:ph type="body" idx="1"/>
          </p:nvPr>
        </p:nvPicPr>
        <p:blipFill rotWithShape="1">
          <a:blip r:embed="rId3">
            <a:alphaModFix/>
          </a:blip>
          <a:srcRect/>
          <a:stretch/>
        </p:blipFill>
        <p:spPr>
          <a:xfrm>
            <a:off x="2577108" y="986917"/>
            <a:ext cx="7405092" cy="57345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3"/>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STEALER LOG NASIL BULUNUR?</a:t>
            </a:r>
            <a:endParaRPr/>
          </a:p>
        </p:txBody>
      </p:sp>
      <p:sp>
        <p:nvSpPr>
          <p:cNvPr id="487" name="Google Shape;487;p23"/>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93" name="Google Shape;493;p24"/>
          <p:cNvSpPr txBox="1"/>
          <p:nvPr/>
        </p:nvSpPr>
        <p:spPr>
          <a:xfrm>
            <a:off x="8077200" y="62179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sp>
        <p:nvSpPr>
          <p:cNvPr id="494" name="Google Shape;494;p24"/>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endParaRPr/>
          </a:p>
        </p:txBody>
      </p:sp>
      <p:pic>
        <p:nvPicPr>
          <p:cNvPr id="495" name="Google Shape;495;p24"/>
          <p:cNvPicPr preferRelativeResize="0"/>
          <p:nvPr/>
        </p:nvPicPr>
        <p:blipFill>
          <a:blip r:embed="rId3">
            <a:alphaModFix/>
          </a:blip>
          <a:stretch>
            <a:fillRect/>
          </a:stretch>
        </p:blipFill>
        <p:spPr>
          <a:xfrm>
            <a:off x="375850" y="1450100"/>
            <a:ext cx="5440375" cy="4978400"/>
          </a:xfrm>
          <a:prstGeom prst="rect">
            <a:avLst/>
          </a:prstGeom>
          <a:noFill/>
          <a:ln>
            <a:noFill/>
          </a:ln>
        </p:spPr>
      </p:pic>
      <p:pic>
        <p:nvPicPr>
          <p:cNvPr id="496" name="Google Shape;496;p24"/>
          <p:cNvPicPr preferRelativeResize="0"/>
          <p:nvPr/>
        </p:nvPicPr>
        <p:blipFill>
          <a:blip r:embed="rId4">
            <a:alphaModFix/>
          </a:blip>
          <a:stretch>
            <a:fillRect/>
          </a:stretch>
        </p:blipFill>
        <p:spPr>
          <a:xfrm>
            <a:off x="7173825" y="1403350"/>
            <a:ext cx="4400550" cy="5075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Open Sans"/>
              <a:buNone/>
            </a:pPr>
            <a:r>
              <a:rPr lang="en-US" sz="5400"/>
              <a:t>Siber Tehdit İstihbarat Analisti Ne İş Yapar?</a:t>
            </a:r>
            <a:endParaRPr/>
          </a:p>
        </p:txBody>
      </p:sp>
      <p:sp>
        <p:nvSpPr>
          <p:cNvPr id="185" name="Google Shape;185;p4"/>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r>
              <a:rPr lang="en-US"/>
              <a:t>Siber tehdit istihbarat analisti, kurumla ilgili potansiyel saldırıları (bir ürün zafiyeti, çalışan bilgilerinin sızdırılması vb.) öncesinde tespit edip, gelecekte tehdit aktörleri tarafından kullanılmasını engellemektedir.</a:t>
            </a:r>
            <a:endParaRPr/>
          </a:p>
        </p:txBody>
      </p:sp>
      <p:pic>
        <p:nvPicPr>
          <p:cNvPr id="186" name="Google Shape;186;p4"/>
          <p:cNvPicPr preferRelativeResize="0">
            <a:picLocks noGrp="1"/>
          </p:cNvPicPr>
          <p:nvPr>
            <p:ph type="pic" idx="2"/>
          </p:nvPr>
        </p:nvPicPr>
        <p:blipFill rotWithShape="1">
          <a:blip r:embed="rId3">
            <a:alphaModFix/>
          </a:blip>
          <a:srcRect/>
          <a:stretch/>
        </p:blipFill>
        <p:spPr>
          <a:xfrm>
            <a:off x="7695027" y="2019300"/>
            <a:ext cx="4023897" cy="3390900"/>
          </a:xfrm>
          <a:prstGeom prst="rect">
            <a:avLst/>
          </a:prstGeom>
          <a:noFill/>
          <a:ln>
            <a:noFill/>
          </a:ln>
        </p:spPr>
      </p:pic>
      <p:sp>
        <p:nvSpPr>
          <p:cNvPr id="187" name="Google Shape;187;p4"/>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188" name="Google Shape;18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5"/>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Open Sans"/>
              <a:buNone/>
            </a:pPr>
            <a:r>
              <a:rPr lang="en-US"/>
              <a:t>Combolist	</a:t>
            </a:r>
            <a:endParaRPr/>
          </a:p>
        </p:txBody>
      </p:sp>
      <p:sp>
        <p:nvSpPr>
          <p:cNvPr id="502" name="Google Shape;502;p25"/>
          <p:cNvSpPr txBox="1">
            <a:spLocks noGrp="1"/>
          </p:cNvSpPr>
          <p:nvPr>
            <p:ph type="body" idx="1"/>
          </p:nvPr>
        </p:nvSpPr>
        <p:spPr>
          <a:xfrm>
            <a:off x="1033075" y="2666999"/>
            <a:ext cx="6190488" cy="3263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0000"/>
              </a:lnSpc>
              <a:spcBef>
                <a:spcPts val="0"/>
              </a:spcBef>
              <a:spcAft>
                <a:spcPts val="0"/>
              </a:spcAft>
              <a:buClr>
                <a:schemeClr val="dk1"/>
              </a:buClr>
              <a:buSzPts val="2800"/>
              <a:buNone/>
            </a:pPr>
            <a:r>
              <a:rPr lang="en-US" sz="2800" b="1"/>
              <a:t>	</a:t>
            </a:r>
            <a:endParaRPr/>
          </a:p>
          <a:p>
            <a:pPr marL="0" lvl="0" indent="0" algn="l" rtl="0">
              <a:lnSpc>
                <a:spcPct val="110000"/>
              </a:lnSpc>
              <a:spcBef>
                <a:spcPts val="1000"/>
              </a:spcBef>
              <a:spcAft>
                <a:spcPts val="0"/>
              </a:spcAft>
              <a:buClr>
                <a:schemeClr val="dk1"/>
              </a:buClr>
              <a:buSzPts val="2200"/>
              <a:buNone/>
            </a:pPr>
            <a:r>
              <a:rPr lang="en-US" sz="2200"/>
              <a:t>Combolist, kullanıcı adları/e-posta adresleri ve şifrelerin bir listesini içeren metin dosyalarıdır. Tehdit aktörleri tarafından birden fazla veri ihlali veya diğer güvenlik olayları üzerine birleştirilir, ardından Dark/Deep Web’te satılır veya sızdırılır. </a:t>
            </a:r>
            <a:endParaRPr sz="2200"/>
          </a:p>
          <a:p>
            <a:pPr marL="0" lvl="0" indent="0" algn="l" rtl="0">
              <a:lnSpc>
                <a:spcPct val="110000"/>
              </a:lnSpc>
              <a:spcBef>
                <a:spcPts val="1000"/>
              </a:spcBef>
              <a:spcAft>
                <a:spcPts val="0"/>
              </a:spcAft>
              <a:buClr>
                <a:schemeClr val="dk1"/>
              </a:buClr>
              <a:buSzPts val="2200"/>
              <a:buNone/>
            </a:pPr>
            <a:r>
              <a:rPr lang="en-US" sz="2200"/>
              <a:t>En bilinenleri; Breached.co, Exploit.in, Xss.is vb.</a:t>
            </a:r>
            <a:endParaRPr sz="1800" b="1"/>
          </a:p>
        </p:txBody>
      </p:sp>
      <p:sp>
        <p:nvSpPr>
          <p:cNvPr id="503" name="Google Shape;503;p25"/>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04" name="Google Shape;50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505" name="Google Shape;505;p25" descr="mountains at sunset"/>
          <p:cNvPicPr preferRelativeResize="0"/>
          <p:nvPr/>
        </p:nvPicPr>
        <p:blipFill rotWithShape="1">
          <a:blip r:embed="rId3">
            <a:alphaModFix/>
          </a:blip>
          <a:srcRect t="347" b="347"/>
          <a:stretch/>
        </p:blipFill>
        <p:spPr>
          <a:xfrm>
            <a:off x="7451966" y="1688744"/>
            <a:ext cx="4273060" cy="4242155"/>
          </a:xfrm>
          <a:custGeom>
            <a:avLst/>
            <a:gdLst/>
            <a:ahLst/>
            <a:cxnLst/>
            <a:rect l="l" t="t" r="r" b="b"/>
            <a:pathLst>
              <a:path w="2290065" h="2273502" extrusionOk="0">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6"/>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11" name="Google Shape;51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512" name="Google Shape;512;p26"/>
          <p:cNvPicPr preferRelativeResize="0">
            <a:picLocks noGrp="1"/>
          </p:cNvPicPr>
          <p:nvPr>
            <p:ph type="body" idx="1"/>
          </p:nvPr>
        </p:nvPicPr>
        <p:blipFill rotWithShape="1">
          <a:blip r:embed="rId3">
            <a:alphaModFix/>
          </a:blip>
          <a:srcRect/>
          <a:stretch/>
        </p:blipFill>
        <p:spPr>
          <a:xfrm>
            <a:off x="317957" y="1676400"/>
            <a:ext cx="11636588" cy="4267200"/>
          </a:xfrm>
          <a:prstGeom prst="rect">
            <a:avLst/>
          </a:prstGeom>
          <a:noFill/>
          <a:ln>
            <a:noFill/>
          </a:ln>
        </p:spPr>
      </p:pic>
      <p:sp>
        <p:nvSpPr>
          <p:cNvPr id="513" name="Google Shape;513;p26"/>
          <p:cNvSpPr txBox="1"/>
          <p:nvPr/>
        </p:nvSpPr>
        <p:spPr>
          <a:xfrm>
            <a:off x="220875" y="342700"/>
            <a:ext cx="2197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breached.co</a:t>
            </a:r>
            <a:endParaRPr sz="2400">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7"/>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Open Sans"/>
              <a:buNone/>
            </a:pPr>
            <a:r>
              <a:rPr lang="en-US"/>
              <a:t>Black Market</a:t>
            </a:r>
            <a:endParaRPr/>
          </a:p>
        </p:txBody>
      </p:sp>
      <p:sp>
        <p:nvSpPr>
          <p:cNvPr id="519" name="Google Shape;519;p27"/>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200"/>
              <a:buNone/>
            </a:pPr>
            <a:r>
              <a:rPr lang="en-US" sz="2200"/>
              <a:t>Stealer log, combolist ve daha farklı türdeki yasadışı satışların yapıldığı marketlerdir.</a:t>
            </a:r>
            <a:endParaRPr sz="1800" b="1"/>
          </a:p>
        </p:txBody>
      </p:sp>
      <p:sp>
        <p:nvSpPr>
          <p:cNvPr id="520" name="Google Shape;520;p27"/>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21" name="Google Shape;52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522" name="Google Shape;522;p27" descr="mountains at sunset"/>
          <p:cNvPicPr preferRelativeResize="0"/>
          <p:nvPr/>
        </p:nvPicPr>
        <p:blipFill rotWithShape="1">
          <a:blip r:embed="rId3">
            <a:alphaModFix/>
          </a:blip>
          <a:srcRect t="41" b="41"/>
          <a:stretch/>
        </p:blipFill>
        <p:spPr>
          <a:xfrm>
            <a:off x="6668599" y="1671149"/>
            <a:ext cx="4685201" cy="4685201"/>
          </a:xfrm>
          <a:custGeom>
            <a:avLst/>
            <a:gdLst/>
            <a:ahLst/>
            <a:cxnLst/>
            <a:rect l="l" t="t" r="r" b="b"/>
            <a:pathLst>
              <a:path w="1952279" h="1952279" extrusionOk="0">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8"/>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28" name="Google Shape;52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529" name="Google Shape;529;p28"/>
          <p:cNvSpPr txBox="1"/>
          <p:nvPr/>
        </p:nvSpPr>
        <p:spPr>
          <a:xfrm>
            <a:off x="323273" y="230909"/>
            <a:ext cx="279861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genesis.market</a:t>
            </a:r>
            <a:endParaRPr sz="2400">
              <a:solidFill>
                <a:schemeClr val="dk1"/>
              </a:solidFill>
              <a:latin typeface="Open Sans"/>
              <a:ea typeface="Open Sans"/>
              <a:cs typeface="Open Sans"/>
              <a:sym typeface="Open Sans"/>
            </a:endParaRPr>
          </a:p>
        </p:txBody>
      </p:sp>
      <p:pic>
        <p:nvPicPr>
          <p:cNvPr id="530" name="Google Shape;530;p28"/>
          <p:cNvPicPr preferRelativeResize="0"/>
          <p:nvPr/>
        </p:nvPicPr>
        <p:blipFill>
          <a:blip r:embed="rId3">
            <a:alphaModFix/>
          </a:blip>
          <a:stretch>
            <a:fillRect/>
          </a:stretch>
        </p:blipFill>
        <p:spPr>
          <a:xfrm>
            <a:off x="825675" y="1160100"/>
            <a:ext cx="8664776" cy="5327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9"/>
          <p:cNvSpPr txBox="1">
            <a:spLocks noGrp="1"/>
          </p:cNvSpPr>
          <p:nvPr>
            <p:ph type="title"/>
          </p:nvPr>
        </p:nvSpPr>
        <p:spPr>
          <a:xfrm>
            <a:off x="804672" y="1335024"/>
            <a:ext cx="6190488" cy="11795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Open Sans"/>
              <a:buNone/>
            </a:pPr>
            <a:r>
              <a:rPr lang="en-US"/>
              <a:t>Black Marketler</a:t>
            </a:r>
            <a:endParaRPr/>
          </a:p>
        </p:txBody>
      </p:sp>
      <p:sp>
        <p:nvSpPr>
          <p:cNvPr id="536" name="Google Shape;536;p29"/>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r>
              <a:rPr lang="en-US" u="sng">
                <a:solidFill>
                  <a:schemeClr val="hlink"/>
                </a:solidFill>
                <a:hlinkClick r:id="rId3"/>
              </a:rPr>
              <a:t>https://brainsclub.to/login.php</a:t>
            </a:r>
            <a:endParaRPr/>
          </a:p>
          <a:p>
            <a:pPr marL="0" lvl="0" indent="0" algn="l" rtl="0">
              <a:lnSpc>
                <a:spcPct val="110000"/>
              </a:lnSpc>
              <a:spcBef>
                <a:spcPts val="1000"/>
              </a:spcBef>
              <a:spcAft>
                <a:spcPts val="0"/>
              </a:spcAft>
              <a:buClr>
                <a:schemeClr val="dk1"/>
              </a:buClr>
              <a:buSzPts val="2000"/>
              <a:buNone/>
            </a:pPr>
            <a:r>
              <a:rPr lang="en-US" u="sng">
                <a:solidFill>
                  <a:schemeClr val="hlink"/>
                </a:solidFill>
                <a:hlinkClick r:id="rId4"/>
              </a:rPr>
              <a:t>https://cardmafia.cc/</a:t>
            </a:r>
            <a:endParaRPr/>
          </a:p>
          <a:p>
            <a:pPr marL="0" lvl="0" indent="0" algn="l" rtl="0">
              <a:lnSpc>
                <a:spcPct val="110000"/>
              </a:lnSpc>
              <a:spcBef>
                <a:spcPts val="1000"/>
              </a:spcBef>
              <a:spcAft>
                <a:spcPts val="0"/>
              </a:spcAft>
              <a:buClr>
                <a:schemeClr val="dk1"/>
              </a:buClr>
              <a:buSzPts val="2000"/>
              <a:buNone/>
            </a:pPr>
            <a:r>
              <a:rPr lang="en-US" u="sng">
                <a:solidFill>
                  <a:schemeClr val="hlink"/>
                </a:solidFill>
                <a:hlinkClick r:id="rId5"/>
              </a:rPr>
              <a:t>https://carding.store/</a:t>
            </a:r>
            <a:endParaRPr/>
          </a:p>
          <a:p>
            <a:pPr marL="0" lvl="0" indent="0" algn="l" rtl="0">
              <a:lnSpc>
                <a:spcPct val="110000"/>
              </a:lnSpc>
              <a:spcBef>
                <a:spcPts val="1000"/>
              </a:spcBef>
              <a:spcAft>
                <a:spcPts val="0"/>
              </a:spcAft>
              <a:buClr>
                <a:schemeClr val="dk1"/>
              </a:buClr>
              <a:buSzPts val="2000"/>
              <a:buNone/>
            </a:pPr>
            <a:r>
              <a:rPr lang="en-US"/>
              <a:t>INDUSTRIAL SPY = </a:t>
            </a:r>
            <a:r>
              <a:rPr lang="en-US" u="sng">
                <a:solidFill>
                  <a:schemeClr val="hlink"/>
                </a:solidFill>
                <a:hlinkClick r:id="rId6"/>
              </a:rPr>
              <a:t>http://spyarea23ttlty6qav3ecmbclpqym3p32lksanoypvrqm6j5onstsjad.onion/user/login</a:t>
            </a:r>
            <a:endParaRPr/>
          </a:p>
          <a:p>
            <a:pPr marL="0" lvl="0" indent="0" algn="l" rtl="0">
              <a:lnSpc>
                <a:spcPct val="110000"/>
              </a:lnSpc>
              <a:spcBef>
                <a:spcPts val="1000"/>
              </a:spcBef>
              <a:spcAft>
                <a:spcPts val="0"/>
              </a:spcAft>
              <a:buClr>
                <a:schemeClr val="dk1"/>
              </a:buClr>
              <a:buSzPts val="2000"/>
              <a:buNone/>
            </a:pPr>
            <a:endParaRPr/>
          </a:p>
        </p:txBody>
      </p:sp>
      <p:sp>
        <p:nvSpPr>
          <p:cNvPr id="537" name="Google Shape;53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804672" y="1335024"/>
            <a:ext cx="6890356" cy="117957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Open Sans"/>
              <a:buNone/>
            </a:pPr>
            <a:r>
              <a:rPr lang="en-US"/>
              <a:t>Data Breach</a:t>
            </a:r>
            <a:endParaRPr/>
          </a:p>
        </p:txBody>
      </p:sp>
      <p:sp>
        <p:nvSpPr>
          <p:cNvPr id="543" name="Google Shape;543;p30"/>
          <p:cNvSpPr txBox="1">
            <a:spLocks noGrp="1"/>
          </p:cNvSpPr>
          <p:nvPr>
            <p:ph type="body" idx="1"/>
          </p:nvPr>
        </p:nvSpPr>
        <p:spPr>
          <a:xfrm>
            <a:off x="804672" y="2752979"/>
            <a:ext cx="633382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200"/>
              <a:buNone/>
            </a:pPr>
            <a:r>
              <a:rPr lang="en-US" sz="2200"/>
              <a:t>İşletmeler, hükümetler ve bireyler, hassas bilgilerin ifşa edilmesinden kaynaklanan büyük komplikasyonlarla karşı karşıya kalabilir. Tehdit aktörleri, kişi veya kurumların verilerini çevrimiçi veya çevrimdışı olarak çalabilir, internet üzerinden satabilir veya dağıtabilir. </a:t>
            </a:r>
            <a:endParaRPr sz="2200"/>
          </a:p>
          <a:p>
            <a:pPr marL="0" lvl="0" indent="0" algn="l" rtl="0">
              <a:lnSpc>
                <a:spcPct val="110000"/>
              </a:lnSpc>
              <a:spcBef>
                <a:spcPts val="1000"/>
              </a:spcBef>
              <a:spcAft>
                <a:spcPts val="0"/>
              </a:spcAft>
              <a:buClr>
                <a:schemeClr val="dk1"/>
              </a:buClr>
              <a:buSzPts val="2200"/>
              <a:buNone/>
            </a:pPr>
            <a:r>
              <a:rPr lang="en-US" sz="2200"/>
              <a:t>En bilinenleri; Nitro PDF, Wattpad vb.</a:t>
            </a:r>
            <a:endParaRPr sz="1800" b="1"/>
          </a:p>
        </p:txBody>
      </p:sp>
      <p:sp>
        <p:nvSpPr>
          <p:cNvPr id="544" name="Google Shape;544;p30"/>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45" name="Google Shape;54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46" name="Google Shape;546;p30" descr="mountains at sunset"/>
          <p:cNvPicPr preferRelativeResize="0"/>
          <p:nvPr/>
        </p:nvPicPr>
        <p:blipFill rotWithShape="1">
          <a:blip r:embed="rId3">
            <a:alphaModFix/>
          </a:blip>
          <a:srcRect t="41" b="41"/>
          <a:stretch/>
        </p:blipFill>
        <p:spPr>
          <a:xfrm>
            <a:off x="7138500" y="1924812"/>
            <a:ext cx="4413250" cy="4413250"/>
          </a:xfrm>
          <a:custGeom>
            <a:avLst/>
            <a:gdLst/>
            <a:ahLst/>
            <a:cxnLst/>
            <a:rect l="l" t="t" r="r" b="b"/>
            <a:pathLst>
              <a:path w="1952279" h="1952279" extrusionOk="0">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52" name="Google Shape;55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553" name="Google Shape;553;p31"/>
          <p:cNvSpPr txBox="1">
            <a:spLocks noGrp="1"/>
          </p:cNvSpPr>
          <p:nvPr>
            <p:ph type="body" idx="1"/>
          </p:nvPr>
        </p:nvSpPr>
        <p:spPr>
          <a:xfrm>
            <a:off x="850392" y="2825496"/>
            <a:ext cx="6190488" cy="3346704"/>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None/>
            </a:pPr>
            <a:endParaRPr/>
          </a:p>
        </p:txBody>
      </p:sp>
      <p:pic>
        <p:nvPicPr>
          <p:cNvPr id="554" name="Google Shape;554;p31" descr="Wattpad data breach exposes account info for millions of users"/>
          <p:cNvPicPr preferRelativeResize="0"/>
          <p:nvPr/>
        </p:nvPicPr>
        <p:blipFill rotWithShape="1">
          <a:blip r:embed="rId3">
            <a:alphaModFix/>
          </a:blip>
          <a:srcRect/>
          <a:stretch/>
        </p:blipFill>
        <p:spPr>
          <a:xfrm>
            <a:off x="850392" y="1456150"/>
            <a:ext cx="10103495" cy="4430967"/>
          </a:xfrm>
          <a:prstGeom prst="rect">
            <a:avLst/>
          </a:prstGeom>
          <a:noFill/>
          <a:ln>
            <a:noFill/>
          </a:ln>
        </p:spPr>
      </p:pic>
      <p:sp>
        <p:nvSpPr>
          <p:cNvPr id="555" name="Google Shape;555;p31"/>
          <p:cNvSpPr txBox="1"/>
          <p:nvPr/>
        </p:nvSpPr>
        <p:spPr>
          <a:xfrm>
            <a:off x="220874" y="342700"/>
            <a:ext cx="24795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breached.co</a:t>
            </a:r>
            <a:endParaRPr sz="24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2"/>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61" name="Google Shape;56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562" name="Google Shape;562;p32"/>
          <p:cNvPicPr preferRelativeResize="0">
            <a:picLocks noGrp="1"/>
          </p:cNvPicPr>
          <p:nvPr>
            <p:ph type="body" idx="1"/>
          </p:nvPr>
        </p:nvPicPr>
        <p:blipFill rotWithShape="1">
          <a:blip r:embed="rId3">
            <a:alphaModFix/>
          </a:blip>
          <a:srcRect/>
          <a:stretch/>
        </p:blipFill>
        <p:spPr>
          <a:xfrm>
            <a:off x="777009" y="1181047"/>
            <a:ext cx="9629782" cy="5175303"/>
          </a:xfrm>
          <a:prstGeom prst="rect">
            <a:avLst/>
          </a:prstGeom>
          <a:noFill/>
          <a:ln>
            <a:noFill/>
          </a:ln>
        </p:spPr>
      </p:pic>
      <p:sp>
        <p:nvSpPr>
          <p:cNvPr id="563" name="Google Shape;563;p32"/>
          <p:cNvSpPr txBox="1"/>
          <p:nvPr/>
        </p:nvSpPr>
        <p:spPr>
          <a:xfrm>
            <a:off x="220875" y="342700"/>
            <a:ext cx="2168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breached.co</a:t>
            </a:r>
            <a:endParaRPr sz="240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5"/>
          <p:cNvSpPr txBox="1">
            <a:spLocks noGrp="1"/>
          </p:cNvSpPr>
          <p:nvPr>
            <p:ph type="ctrTitle"/>
          </p:nvPr>
        </p:nvSpPr>
        <p:spPr>
          <a:xfrm>
            <a:off x="1527048" y="1460500"/>
            <a:ext cx="9144000" cy="2184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100000"/>
              <a:buFont typeface="Open Sans"/>
              <a:buNone/>
            </a:pPr>
            <a:r>
              <a:rPr lang="en-US">
                <a:latin typeface="Open Sans"/>
                <a:ea typeface="Open Sans"/>
                <a:cs typeface="Open Sans"/>
                <a:sym typeface="Open Sans"/>
              </a:rPr>
              <a:t>FORUMLARIN VE DARK WEB’IN GÜZELLİKLERİ</a:t>
            </a:r>
            <a:endParaRPr/>
          </a:p>
        </p:txBody>
      </p:sp>
      <p:sp>
        <p:nvSpPr>
          <p:cNvPr id="575" name="Google Shape;575;p35"/>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6"/>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81" name="Google Shape;58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582" name="Google Shape;582;p36"/>
          <p:cNvPicPr preferRelativeResize="0">
            <a:picLocks noGrp="1"/>
          </p:cNvPicPr>
          <p:nvPr>
            <p:ph type="body" idx="1"/>
          </p:nvPr>
        </p:nvPicPr>
        <p:blipFill rotWithShape="1">
          <a:blip r:embed="rId3">
            <a:alphaModFix/>
          </a:blip>
          <a:srcRect/>
          <a:stretch/>
        </p:blipFill>
        <p:spPr>
          <a:xfrm>
            <a:off x="272157" y="1409700"/>
            <a:ext cx="11626035" cy="4635500"/>
          </a:xfrm>
          <a:prstGeom prst="rect">
            <a:avLst/>
          </a:prstGeom>
          <a:noFill/>
          <a:ln>
            <a:noFill/>
          </a:ln>
        </p:spPr>
      </p:pic>
      <p:sp>
        <p:nvSpPr>
          <p:cNvPr id="583" name="Google Shape;583;p36"/>
          <p:cNvSpPr txBox="1"/>
          <p:nvPr/>
        </p:nvSpPr>
        <p:spPr>
          <a:xfrm>
            <a:off x="272157" y="249382"/>
            <a:ext cx="29605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siberdeyiz.com</a:t>
            </a:r>
            <a:endParaRPr sz="24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a:spLocks noGrp="1"/>
          </p:cNvSpPr>
          <p:nvPr>
            <p:ph type="ctrTitle"/>
          </p:nvPr>
        </p:nvSpPr>
        <p:spPr>
          <a:xfrm>
            <a:off x="1524000" y="1463040"/>
            <a:ext cx="9144000" cy="23408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Open Sans"/>
              <a:buNone/>
            </a:pPr>
            <a:r>
              <a:rPr lang="en-US">
                <a:latin typeface="Open Sans"/>
                <a:ea typeface="Open Sans"/>
                <a:cs typeface="Open Sans"/>
                <a:sym typeface="Open Sans"/>
              </a:rPr>
              <a:t>ANALISTLER NELERI INCELERLER?</a:t>
            </a:r>
            <a:endParaRPr/>
          </a:p>
        </p:txBody>
      </p:sp>
      <p:sp>
        <p:nvSpPr>
          <p:cNvPr id="194" name="Google Shape;194;p5"/>
          <p:cNvSpPr txBox="1">
            <a:spLocks noGrp="1"/>
          </p:cNvSpPr>
          <p:nvPr>
            <p:ph type="subTitle" idx="1"/>
          </p:nvPr>
        </p:nvSpPr>
        <p:spPr>
          <a:xfrm>
            <a:off x="1527048" y="3858768"/>
            <a:ext cx="9144000" cy="13258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7"/>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89" name="Google Shape;58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590" name="Google Shape;590;p37"/>
          <p:cNvPicPr preferRelativeResize="0">
            <a:picLocks noGrp="1"/>
          </p:cNvPicPr>
          <p:nvPr>
            <p:ph type="body" idx="1"/>
          </p:nvPr>
        </p:nvPicPr>
        <p:blipFill rotWithShape="1">
          <a:blip r:embed="rId3">
            <a:alphaModFix/>
          </a:blip>
          <a:srcRect/>
          <a:stretch/>
        </p:blipFill>
        <p:spPr>
          <a:xfrm>
            <a:off x="287034" y="1358900"/>
            <a:ext cx="11406992" cy="4622800"/>
          </a:xfrm>
          <a:prstGeom prst="rect">
            <a:avLst/>
          </a:prstGeom>
          <a:noFill/>
          <a:ln>
            <a:noFill/>
          </a:ln>
        </p:spPr>
      </p:pic>
      <p:sp>
        <p:nvSpPr>
          <p:cNvPr id="591" name="Google Shape;591;p37"/>
          <p:cNvSpPr txBox="1"/>
          <p:nvPr/>
        </p:nvSpPr>
        <p:spPr>
          <a:xfrm>
            <a:off x="272157" y="249382"/>
            <a:ext cx="29605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siberdeyiz.com</a:t>
            </a:r>
            <a:endParaRPr sz="2400">
              <a:solidFill>
                <a:schemeClr val="dk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8"/>
          <p:cNvSpPr txBox="1">
            <a:spLocks noGrp="1"/>
          </p:cNvSpPr>
          <p:nvPr>
            <p:ph type="ftr" idx="11"/>
          </p:nvPr>
        </p:nvSpPr>
        <p:spPr>
          <a:xfrm>
            <a:off x="7964424" y="621792"/>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SİBER TEHDİT İSTİHBARATI</a:t>
            </a:r>
            <a:endParaRPr/>
          </a:p>
        </p:txBody>
      </p:sp>
      <p:sp>
        <p:nvSpPr>
          <p:cNvPr id="597" name="Google Shape;59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598" name="Google Shape;598;p38"/>
          <p:cNvPicPr preferRelativeResize="0">
            <a:picLocks noGrp="1"/>
          </p:cNvPicPr>
          <p:nvPr>
            <p:ph type="body" idx="1"/>
          </p:nvPr>
        </p:nvPicPr>
        <p:blipFill rotWithShape="1">
          <a:blip r:embed="rId3">
            <a:alphaModFix/>
          </a:blip>
          <a:srcRect/>
          <a:stretch/>
        </p:blipFill>
        <p:spPr>
          <a:xfrm>
            <a:off x="878222" y="986917"/>
            <a:ext cx="10069178" cy="5657619"/>
          </a:xfrm>
          <a:prstGeom prst="rect">
            <a:avLst/>
          </a:prstGeom>
          <a:noFill/>
          <a:ln>
            <a:noFill/>
          </a:ln>
        </p:spPr>
      </p:pic>
      <p:sp>
        <p:nvSpPr>
          <p:cNvPr id="599" name="Google Shape;599;p38"/>
          <p:cNvSpPr txBox="1"/>
          <p:nvPr/>
        </p:nvSpPr>
        <p:spPr>
          <a:xfrm>
            <a:off x="272157" y="249382"/>
            <a:ext cx="29605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siberdeyiz.com</a:t>
            </a:r>
            <a:endParaRPr sz="2400">
              <a:solidFill>
                <a:schemeClr val="dk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9"/>
          <p:cNvSpPr>
            <a:spLocks noGrp="1"/>
          </p:cNvSpPr>
          <p:nvPr>
            <p:ph type="pic" idx="2"/>
          </p:nvPr>
        </p:nvSpPr>
        <p:spPr>
          <a:xfrm>
            <a:off x="7451965" y="1665520"/>
            <a:ext cx="4266960" cy="4266968"/>
          </a:xfrm>
          <a:prstGeom prst="rect">
            <a:avLst/>
          </a:prstGeom>
          <a:noFill/>
          <a:ln>
            <a:noFill/>
          </a:ln>
        </p:spPr>
      </p:sp>
      <p:sp>
        <p:nvSpPr>
          <p:cNvPr id="605" name="Google Shape;605;p39"/>
          <p:cNvSpPr txBox="1">
            <a:spLocks noGrp="1"/>
          </p:cNvSpPr>
          <p:nvPr>
            <p:ph type="title"/>
          </p:nvPr>
        </p:nvSpPr>
        <p:spPr>
          <a:xfrm>
            <a:off x="201827" y="-315775"/>
            <a:ext cx="10876582" cy="11795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ct val="100000"/>
              <a:buFont typeface="Open Sans"/>
              <a:buNone/>
            </a:pPr>
            <a:r>
              <a:rPr lang="en-US" sz="3200" dirty="0"/>
              <a:t>Forum ve Dark/Deep Web </a:t>
            </a:r>
            <a:r>
              <a:rPr lang="en-US" sz="3200" dirty="0" err="1"/>
              <a:t>Linkleri</a:t>
            </a:r>
            <a:endParaRPr sz="3200" dirty="0"/>
          </a:p>
        </p:txBody>
      </p:sp>
      <p:sp>
        <p:nvSpPr>
          <p:cNvPr id="606" name="Google Shape;606;p39"/>
          <p:cNvSpPr txBox="1">
            <a:spLocks noGrp="1"/>
          </p:cNvSpPr>
          <p:nvPr>
            <p:ph type="body" idx="1"/>
          </p:nvPr>
        </p:nvSpPr>
        <p:spPr>
          <a:xfrm>
            <a:off x="201827" y="1408587"/>
            <a:ext cx="6190488" cy="334670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Clr>
                <a:schemeClr val="dk1"/>
              </a:buClr>
              <a:buSzPct val="100000"/>
              <a:buNone/>
            </a:pPr>
            <a:r>
              <a:rPr lang="en-US" u="sng" dirty="0">
                <a:solidFill>
                  <a:schemeClr val="hlink"/>
                </a:solidFill>
                <a:hlinkClick r:id="rId3"/>
              </a:rPr>
              <a:t>https://github.com/fastfire/deepdarkCTI</a:t>
            </a:r>
            <a:endParaRPr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4"/>
              </a:rPr>
              <a:t>https://breached.co/</a:t>
            </a:r>
            <a:endParaRPr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5"/>
              </a:rPr>
              <a:t>https://siberdeyiz.com/</a:t>
            </a:r>
            <a:endParaRPr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6"/>
              </a:rPr>
              <a:t>https://crackturkey.com/</a:t>
            </a:r>
            <a:endParaRPr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7"/>
              </a:rPr>
              <a:t>https://xss.is/</a:t>
            </a:r>
            <a:endParaRPr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8"/>
              </a:rPr>
              <a:t>https://illegalplatform.co/</a:t>
            </a:r>
            <a:endParaRPr u="sng"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9"/>
              </a:rPr>
              <a:t>https://lolz.guru/</a:t>
            </a:r>
            <a:endParaRPr u="sng" dirty="0"/>
          </a:p>
          <a:p>
            <a:pPr marL="0" lvl="0" indent="0" algn="l" rtl="0">
              <a:lnSpc>
                <a:spcPct val="110000"/>
              </a:lnSpc>
              <a:spcBef>
                <a:spcPts val="1000"/>
              </a:spcBef>
              <a:spcAft>
                <a:spcPts val="0"/>
              </a:spcAft>
              <a:buClr>
                <a:schemeClr val="dk1"/>
              </a:buClr>
              <a:buSzPct val="100000"/>
              <a:buNone/>
            </a:pPr>
            <a:r>
              <a:rPr lang="en-US" u="sng" dirty="0">
                <a:solidFill>
                  <a:schemeClr val="hlink"/>
                </a:solidFill>
                <a:hlinkClick r:id="rId10"/>
              </a:rPr>
              <a:t>https://twitter.com/darktracer_int</a:t>
            </a:r>
            <a:endParaRPr u="sng" dirty="0"/>
          </a:p>
          <a:p>
            <a:pPr marL="0" lvl="0" indent="0" algn="l" rtl="0">
              <a:lnSpc>
                <a:spcPct val="110000"/>
              </a:lnSpc>
              <a:spcBef>
                <a:spcPts val="1000"/>
              </a:spcBef>
              <a:spcAft>
                <a:spcPts val="0"/>
              </a:spcAft>
              <a:buClr>
                <a:schemeClr val="dk1"/>
              </a:buClr>
              <a:buSzPct val="100000"/>
              <a:buNone/>
            </a:pPr>
            <a:endParaRPr u="sng" dirty="0"/>
          </a:p>
          <a:p>
            <a:pPr marL="0" lvl="0" indent="0" algn="l" rtl="0">
              <a:lnSpc>
                <a:spcPct val="110000"/>
              </a:lnSpc>
              <a:spcBef>
                <a:spcPts val="1000"/>
              </a:spcBef>
              <a:spcAft>
                <a:spcPts val="0"/>
              </a:spcAft>
              <a:buClr>
                <a:schemeClr val="dk1"/>
              </a:buClr>
              <a:buSzPct val="100000"/>
              <a:buNone/>
            </a:pPr>
            <a:endParaRPr u="sng" dirty="0"/>
          </a:p>
          <a:p>
            <a:pPr marL="0" lvl="0" indent="0" algn="l" rtl="0">
              <a:lnSpc>
                <a:spcPct val="110000"/>
              </a:lnSpc>
              <a:spcBef>
                <a:spcPts val="1000"/>
              </a:spcBef>
              <a:spcAft>
                <a:spcPts val="0"/>
              </a:spcAft>
              <a:buClr>
                <a:schemeClr val="dk1"/>
              </a:buClr>
              <a:buSzPct val="100000"/>
              <a:buNone/>
            </a:pPr>
            <a:endParaRPr dirty="0"/>
          </a:p>
          <a:p>
            <a:pPr marL="0" lvl="0" indent="0" algn="l" rtl="0">
              <a:lnSpc>
                <a:spcPct val="110000"/>
              </a:lnSpc>
              <a:spcBef>
                <a:spcPts val="1000"/>
              </a:spcBef>
              <a:spcAft>
                <a:spcPts val="0"/>
              </a:spcAft>
              <a:buClr>
                <a:schemeClr val="dk1"/>
              </a:buClr>
              <a:buSzPct val="100000"/>
              <a:buNone/>
            </a:pPr>
            <a:endParaRPr dirty="0"/>
          </a:p>
        </p:txBody>
      </p:sp>
      <p:sp>
        <p:nvSpPr>
          <p:cNvPr id="607" name="Google Shape;60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608" name="Google Shape;608;p39"/>
          <p:cNvSpPr txBox="1"/>
          <p:nvPr/>
        </p:nvSpPr>
        <p:spPr>
          <a:xfrm>
            <a:off x="7924800" y="551797"/>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cap="none">
                <a:solidFill>
                  <a:schemeClr val="accent2"/>
                </a:solidFill>
                <a:latin typeface="Open Sans"/>
                <a:ea typeface="Open Sans"/>
                <a:cs typeface="Open Sans"/>
                <a:sym typeface="Open Sans"/>
              </a:rPr>
              <a:t>SİBER TEHDİT İSTİHBARATI</a:t>
            </a:r>
            <a:endParaRPr sz="1200" b="1" i="0" cap="none">
              <a:solidFill>
                <a:schemeClr val="accent2"/>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2"/>
          <p:cNvSpPr txBox="1">
            <a:spLocks noGrp="1"/>
          </p:cNvSpPr>
          <p:nvPr>
            <p:ph type="sldNum" idx="12"/>
          </p:nvPr>
        </p:nvSpPr>
        <p:spPr>
          <a:xfrm>
            <a:off x="8610600" y="201168"/>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629" name="Google Shape;629;p42" descr="mountains at sunset"/>
          <p:cNvPicPr preferRelativeResize="0">
            <a:picLocks noGrp="1"/>
          </p:cNvPicPr>
          <p:nvPr>
            <p:ph type="pic" idx="2"/>
          </p:nvPr>
        </p:nvPicPr>
        <p:blipFill rotWithShape="1">
          <a:blip r:embed="rId3">
            <a:alphaModFix/>
          </a:blip>
          <a:srcRect t="41" b="41"/>
          <a:stretch/>
        </p:blipFill>
        <p:spPr>
          <a:xfrm>
            <a:off x="1777111" y="407499"/>
            <a:ext cx="1952279" cy="1952279"/>
          </a:xfrm>
          <a:prstGeom prst="rect">
            <a:avLst/>
          </a:prstGeom>
          <a:noFill/>
          <a:ln>
            <a:noFill/>
          </a:ln>
        </p:spPr>
      </p:pic>
      <p:pic>
        <p:nvPicPr>
          <p:cNvPr id="630" name="Google Shape;630;p42" descr="mountains at sunset"/>
          <p:cNvPicPr preferRelativeResize="0">
            <a:picLocks noGrp="1"/>
          </p:cNvPicPr>
          <p:nvPr>
            <p:ph type="pic" idx="3"/>
          </p:nvPr>
        </p:nvPicPr>
        <p:blipFill rotWithShape="1">
          <a:blip r:embed="rId4">
            <a:alphaModFix/>
          </a:blip>
          <a:srcRect t="347" b="347"/>
          <a:stretch/>
        </p:blipFill>
        <p:spPr>
          <a:xfrm>
            <a:off x="3528345" y="1972581"/>
            <a:ext cx="2290065" cy="2273502"/>
          </a:xfrm>
          <a:prstGeom prst="rect">
            <a:avLst/>
          </a:prstGeom>
          <a:noFill/>
          <a:ln>
            <a:noFill/>
          </a:ln>
        </p:spPr>
      </p:pic>
      <p:sp>
        <p:nvSpPr>
          <p:cNvPr id="631" name="Google Shape;631;p42"/>
          <p:cNvSpPr txBox="1">
            <a:spLocks noGrp="1"/>
          </p:cNvSpPr>
          <p:nvPr>
            <p:ph type="title"/>
          </p:nvPr>
        </p:nvSpPr>
        <p:spPr>
          <a:xfrm>
            <a:off x="5760720" y="585216"/>
            <a:ext cx="5276088" cy="2276856"/>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ct val="100000"/>
              <a:buFont typeface="Open Sans"/>
              <a:buNone/>
            </a:pPr>
            <a:r>
              <a:rPr lang="en-US" dirty="0"/>
              <a:t>DINLEDIĞINIZ IÇIN TEŞEKKÜR EDERIZ</a:t>
            </a:r>
            <a:endParaRPr dirty="0"/>
          </a:p>
        </p:txBody>
      </p:sp>
      <p:sp>
        <p:nvSpPr>
          <p:cNvPr id="632" name="Google Shape;632;p42"/>
          <p:cNvSpPr txBox="1">
            <a:spLocks noGrp="1"/>
          </p:cNvSpPr>
          <p:nvPr>
            <p:ph type="body" idx="1"/>
          </p:nvPr>
        </p:nvSpPr>
        <p:spPr>
          <a:xfrm>
            <a:off x="5760720" y="3127248"/>
            <a:ext cx="5276088" cy="1124712"/>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1800"/>
              <a:buNone/>
            </a:pPr>
            <a:r>
              <a:rPr lang="en-US" dirty="0"/>
              <a:t>Furkan </a:t>
            </a:r>
            <a:r>
              <a:rPr lang="en-US" dirty="0" err="1"/>
              <a:t>Öztürk</a:t>
            </a:r>
            <a:r>
              <a:rPr lang="en-US" dirty="0"/>
              <a:t> &amp; Yusuf Can Çakır</a:t>
            </a:r>
            <a:endParaRPr dirty="0"/>
          </a:p>
        </p:txBody>
      </p:sp>
      <p:pic>
        <p:nvPicPr>
          <p:cNvPr id="633" name="Google Shape;633;p42" descr="mountains under near dusk sky"/>
          <p:cNvPicPr preferRelativeResize="0">
            <a:picLocks noGrp="1"/>
          </p:cNvPicPr>
          <p:nvPr>
            <p:ph type="pic" idx="5"/>
          </p:nvPr>
        </p:nvPicPr>
        <p:blipFill rotWithShape="1">
          <a:blip r:embed="rId5">
            <a:alphaModFix/>
          </a:blip>
          <a:srcRect l="16" r="15"/>
          <a:stretch/>
        </p:blipFill>
        <p:spPr>
          <a:xfrm>
            <a:off x="1092905" y="4018982"/>
            <a:ext cx="3854161" cy="2839018"/>
          </a:xfrm>
          <a:prstGeom prst="rect">
            <a:avLst/>
          </a:prstGeom>
          <a:noFill/>
          <a:ln>
            <a:noFill/>
          </a:ln>
        </p:spPr>
      </p:pic>
      <p:pic>
        <p:nvPicPr>
          <p:cNvPr id="634" name="Google Shape;634;p42" descr="mountains under the night sky just before dawn"/>
          <p:cNvPicPr preferRelativeResize="0">
            <a:picLocks noGrp="1"/>
          </p:cNvPicPr>
          <p:nvPr>
            <p:ph type="pic" idx="4"/>
          </p:nvPr>
        </p:nvPicPr>
        <p:blipFill rotWithShape="1">
          <a:blip r:embed="rId6">
            <a:alphaModFix/>
          </a:blip>
          <a:srcRect t="108" b="107"/>
          <a:stretch/>
        </p:blipFill>
        <p:spPr>
          <a:xfrm>
            <a:off x="5579539" y="4386312"/>
            <a:ext cx="3119293" cy="2462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6"/>
          <p:cNvGrpSpPr/>
          <p:nvPr/>
        </p:nvGrpSpPr>
        <p:grpSpPr>
          <a:xfrm>
            <a:off x="2281559" y="577047"/>
            <a:ext cx="5956913" cy="5832627"/>
            <a:chOff x="2514579" y="1730962"/>
            <a:chExt cx="4068000" cy="4068000"/>
          </a:xfrm>
        </p:grpSpPr>
        <p:sp>
          <p:nvSpPr>
            <p:cNvPr id="200" name="Google Shape;200;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01" name="Google Shape;201;p6"/>
            <p:cNvSpPr/>
            <p:nvPr/>
          </p:nvSpPr>
          <p:spPr>
            <a:xfrm>
              <a:off x="2514579" y="1730962"/>
              <a:ext cx="4068000" cy="4068000"/>
            </a:xfrm>
            <a:prstGeom prst="pie">
              <a:avLst>
                <a:gd name="adj1" fmla="val 16171756"/>
                <a:gd name="adj2" fmla="val 10419692"/>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grpSp>
        <p:nvGrpSpPr>
          <p:cNvPr id="202" name="Google Shape;202;p6"/>
          <p:cNvGrpSpPr/>
          <p:nvPr/>
        </p:nvGrpSpPr>
        <p:grpSpPr>
          <a:xfrm>
            <a:off x="2685392" y="927953"/>
            <a:ext cx="5171259" cy="5076723"/>
            <a:chOff x="2514579" y="1730962"/>
            <a:chExt cx="4068000" cy="4068000"/>
          </a:xfrm>
        </p:grpSpPr>
        <p:sp>
          <p:nvSpPr>
            <p:cNvPr id="203" name="Google Shape;203;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04" name="Google Shape;204;p6"/>
            <p:cNvSpPr/>
            <p:nvPr/>
          </p:nvSpPr>
          <p:spPr>
            <a:xfrm>
              <a:off x="2514579" y="1730962"/>
              <a:ext cx="4068000" cy="4068000"/>
            </a:xfrm>
            <a:prstGeom prst="pie">
              <a:avLst>
                <a:gd name="adj1" fmla="val 16160009"/>
                <a:gd name="adj2" fmla="val 10419692"/>
              </a:avLst>
            </a:prstGeom>
            <a:solidFill>
              <a:srgbClr val="3B5D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grpSp>
        <p:nvGrpSpPr>
          <p:cNvPr id="205" name="Google Shape;205;p6"/>
          <p:cNvGrpSpPr/>
          <p:nvPr/>
        </p:nvGrpSpPr>
        <p:grpSpPr>
          <a:xfrm>
            <a:off x="3022720" y="1268432"/>
            <a:ext cx="4474516" cy="4392718"/>
            <a:chOff x="2514579" y="1730962"/>
            <a:chExt cx="4068000" cy="4068000"/>
          </a:xfrm>
        </p:grpSpPr>
        <p:sp>
          <p:nvSpPr>
            <p:cNvPr id="206" name="Google Shape;206;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07" name="Google Shape;207;p6"/>
            <p:cNvSpPr/>
            <p:nvPr/>
          </p:nvSpPr>
          <p:spPr>
            <a:xfrm>
              <a:off x="2514579" y="1730962"/>
              <a:ext cx="4068000" cy="4068000"/>
            </a:xfrm>
            <a:prstGeom prst="pie">
              <a:avLst>
                <a:gd name="adj1" fmla="val 16178450"/>
                <a:gd name="adj2" fmla="val 9715462"/>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sp>
        <p:nvSpPr>
          <p:cNvPr id="208" name="Google Shape;208;p6"/>
          <p:cNvSpPr/>
          <p:nvPr/>
        </p:nvSpPr>
        <p:spPr>
          <a:xfrm>
            <a:off x="7739929" y="920384"/>
            <a:ext cx="4312103" cy="962387"/>
          </a:xfrm>
          <a:prstGeom prst="roundRect">
            <a:avLst>
              <a:gd name="adj" fmla="val 16667"/>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cxnSp>
        <p:nvCxnSpPr>
          <p:cNvPr id="209" name="Google Shape;209;p6"/>
          <p:cNvCxnSpPr>
            <a:endCxn id="208" idx="1"/>
          </p:cNvCxnSpPr>
          <p:nvPr/>
        </p:nvCxnSpPr>
        <p:spPr>
          <a:xfrm>
            <a:off x="5783929" y="1206878"/>
            <a:ext cx="1956000" cy="194700"/>
          </a:xfrm>
          <a:prstGeom prst="straightConnector1">
            <a:avLst/>
          </a:prstGeom>
          <a:noFill/>
          <a:ln w="25400" cap="flat" cmpd="sng">
            <a:solidFill>
              <a:srgbClr val="507C89"/>
            </a:solidFill>
            <a:prstDash val="solid"/>
            <a:miter lim="800000"/>
            <a:headEnd type="none" w="sm" len="sm"/>
            <a:tailEnd type="none" w="sm" len="sm"/>
          </a:ln>
        </p:spPr>
      </p:cxnSp>
      <p:grpSp>
        <p:nvGrpSpPr>
          <p:cNvPr id="210" name="Google Shape;210;p6"/>
          <p:cNvGrpSpPr/>
          <p:nvPr/>
        </p:nvGrpSpPr>
        <p:grpSpPr>
          <a:xfrm>
            <a:off x="3343845" y="1564893"/>
            <a:ext cx="3893763" cy="3822581"/>
            <a:chOff x="2514579" y="1730962"/>
            <a:chExt cx="4068000" cy="4068000"/>
          </a:xfrm>
        </p:grpSpPr>
        <p:sp>
          <p:nvSpPr>
            <p:cNvPr id="211" name="Google Shape;211;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12" name="Google Shape;212;p6"/>
            <p:cNvSpPr/>
            <p:nvPr/>
          </p:nvSpPr>
          <p:spPr>
            <a:xfrm>
              <a:off x="2514579" y="1730962"/>
              <a:ext cx="4068000" cy="4068000"/>
            </a:xfrm>
            <a:prstGeom prst="pie">
              <a:avLst>
                <a:gd name="adj1" fmla="val 16112526"/>
                <a:gd name="adj2" fmla="val 8796931"/>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grpSp>
        <p:nvGrpSpPr>
          <p:cNvPr id="213" name="Google Shape;213;p6"/>
          <p:cNvGrpSpPr/>
          <p:nvPr/>
        </p:nvGrpSpPr>
        <p:grpSpPr>
          <a:xfrm>
            <a:off x="3703845" y="1894131"/>
            <a:ext cx="3204601" cy="3146018"/>
            <a:chOff x="2514579" y="1730962"/>
            <a:chExt cx="4068000" cy="4068000"/>
          </a:xfrm>
        </p:grpSpPr>
        <p:sp>
          <p:nvSpPr>
            <p:cNvPr id="214" name="Google Shape;214;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15" name="Google Shape;215;p6"/>
            <p:cNvSpPr/>
            <p:nvPr/>
          </p:nvSpPr>
          <p:spPr>
            <a:xfrm>
              <a:off x="2514579" y="1730962"/>
              <a:ext cx="4068000" cy="4068000"/>
            </a:xfrm>
            <a:prstGeom prst="pie">
              <a:avLst>
                <a:gd name="adj1" fmla="val 16100196"/>
                <a:gd name="adj2" fmla="val 8579621"/>
              </a:avLst>
            </a:prstGeom>
            <a:solidFill>
              <a:srgbClr val="222A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grpSp>
        <p:nvGrpSpPr>
          <p:cNvPr id="216" name="Google Shape;216;p6"/>
          <p:cNvGrpSpPr/>
          <p:nvPr/>
        </p:nvGrpSpPr>
        <p:grpSpPr>
          <a:xfrm>
            <a:off x="4063845" y="2223368"/>
            <a:ext cx="2515440" cy="2469455"/>
            <a:chOff x="2514579" y="1730962"/>
            <a:chExt cx="4068000" cy="4068000"/>
          </a:xfrm>
        </p:grpSpPr>
        <p:sp>
          <p:nvSpPr>
            <p:cNvPr id="217" name="Google Shape;217;p6"/>
            <p:cNvSpPr/>
            <p:nvPr/>
          </p:nvSpPr>
          <p:spPr>
            <a:xfrm>
              <a:off x="2514579" y="1730962"/>
              <a:ext cx="4068000" cy="4068000"/>
            </a:xfrm>
            <a:prstGeom prst="ellipse">
              <a:avLst/>
            </a:prstGeom>
            <a:solidFill>
              <a:srgbClr val="323F4F"/>
            </a:soli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18" name="Google Shape;218;p6"/>
            <p:cNvSpPr/>
            <p:nvPr/>
          </p:nvSpPr>
          <p:spPr>
            <a:xfrm>
              <a:off x="2514579" y="1730962"/>
              <a:ext cx="4068000" cy="4068000"/>
            </a:xfrm>
            <a:prstGeom prst="pie">
              <a:avLst>
                <a:gd name="adj1" fmla="val 16176551"/>
                <a:gd name="adj2" fmla="val 7688180"/>
              </a:avLst>
            </a:prstGeom>
            <a:solidFill>
              <a:srgbClr val="323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grpSp>
        <p:nvGrpSpPr>
          <p:cNvPr id="219" name="Google Shape;219;p6"/>
          <p:cNvGrpSpPr/>
          <p:nvPr/>
        </p:nvGrpSpPr>
        <p:grpSpPr>
          <a:xfrm>
            <a:off x="4423845" y="2552605"/>
            <a:ext cx="1826279" cy="1792892"/>
            <a:chOff x="2514579" y="1730962"/>
            <a:chExt cx="4068000" cy="4068000"/>
          </a:xfrm>
        </p:grpSpPr>
        <p:sp>
          <p:nvSpPr>
            <p:cNvPr id="220" name="Google Shape;220;p6"/>
            <p:cNvSpPr/>
            <p:nvPr/>
          </p:nvSpPr>
          <p:spPr>
            <a:xfrm>
              <a:off x="2514579" y="1730962"/>
              <a:ext cx="4068000" cy="4068000"/>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sp>
          <p:nvSpPr>
            <p:cNvPr id="221" name="Google Shape;221;p6"/>
            <p:cNvSpPr/>
            <p:nvPr/>
          </p:nvSpPr>
          <p:spPr>
            <a:xfrm>
              <a:off x="2514579" y="1730962"/>
              <a:ext cx="4068000" cy="4068000"/>
            </a:xfrm>
            <a:prstGeom prst="pie">
              <a:avLst>
                <a:gd name="adj1" fmla="val 16149601"/>
                <a:gd name="adj2" fmla="val 8553027"/>
              </a:avLst>
            </a:prstGeom>
            <a:solidFill>
              <a:srgbClr val="5DAB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sp>
        <p:nvSpPr>
          <p:cNvPr id="222" name="Google Shape;222;p6"/>
          <p:cNvSpPr/>
          <p:nvPr/>
        </p:nvSpPr>
        <p:spPr>
          <a:xfrm>
            <a:off x="4746465" y="2899271"/>
            <a:ext cx="1137116" cy="1116329"/>
          </a:xfrm>
          <a:prstGeom prst="ellipse">
            <a:avLst/>
          </a:prstGeom>
          <a:gradFill>
            <a:gsLst>
              <a:gs pos="0">
                <a:srgbClr val="FFFFFF"/>
              </a:gs>
              <a:gs pos="100000">
                <a:srgbClr val="FFFFFF"/>
              </a:gs>
            </a:gsLst>
            <a:lin ang="8100000" scaled="0"/>
          </a:gradFill>
          <a:ln w="9525"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a:buNone/>
            </a:pPr>
            <a:endParaRPr sz="1400" b="0" i="0" u="none" strike="noStrike" cap="none">
              <a:solidFill>
                <a:srgbClr val="595959"/>
              </a:solidFill>
              <a:latin typeface="Arial"/>
              <a:ea typeface="Arial"/>
              <a:cs typeface="Arial"/>
              <a:sym typeface="Arial"/>
            </a:endParaRPr>
          </a:p>
        </p:txBody>
      </p:sp>
      <p:cxnSp>
        <p:nvCxnSpPr>
          <p:cNvPr id="223" name="Google Shape;223;p6"/>
          <p:cNvCxnSpPr/>
          <p:nvPr/>
        </p:nvCxnSpPr>
        <p:spPr>
          <a:xfrm rot="10800000" flipH="1">
            <a:off x="2859242" y="4469250"/>
            <a:ext cx="1499100" cy="1191900"/>
          </a:xfrm>
          <a:prstGeom prst="bentConnector3">
            <a:avLst>
              <a:gd name="adj1" fmla="val 49996"/>
            </a:avLst>
          </a:prstGeom>
          <a:noFill/>
          <a:ln w="25400" cap="flat" cmpd="sng">
            <a:solidFill>
              <a:srgbClr val="222A35"/>
            </a:solidFill>
            <a:prstDash val="solid"/>
            <a:miter lim="800000"/>
            <a:headEnd type="none" w="sm" len="sm"/>
            <a:tailEnd type="none" w="sm" len="sm"/>
          </a:ln>
        </p:spPr>
      </p:cxnSp>
      <p:grpSp>
        <p:nvGrpSpPr>
          <p:cNvPr id="224" name="Google Shape;224;p6"/>
          <p:cNvGrpSpPr/>
          <p:nvPr/>
        </p:nvGrpSpPr>
        <p:grpSpPr>
          <a:xfrm>
            <a:off x="8145361" y="977573"/>
            <a:ext cx="3827856" cy="710483"/>
            <a:chOff x="6210998" y="1433695"/>
            <a:chExt cx="2688349" cy="710483"/>
          </a:xfrm>
        </p:grpSpPr>
        <p:sp>
          <p:nvSpPr>
            <p:cNvPr id="225" name="Google Shape;225;p6"/>
            <p:cNvSpPr txBox="1"/>
            <p:nvPr/>
          </p:nvSpPr>
          <p:spPr>
            <a:xfrm>
              <a:off x="6210998" y="1433695"/>
              <a:ext cx="2688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latin typeface="Arial"/>
                  <a:ea typeface="Arial"/>
                  <a:cs typeface="Arial"/>
                  <a:sym typeface="Arial"/>
                </a:rPr>
                <a:t>Zafiyet İstihbaratı</a:t>
              </a:r>
              <a:endParaRPr sz="1200" b="1">
                <a:solidFill>
                  <a:srgbClr val="FFFFFF"/>
                </a:solidFill>
                <a:latin typeface="Arial"/>
                <a:ea typeface="Arial"/>
                <a:cs typeface="Arial"/>
                <a:sym typeface="Arial"/>
              </a:endParaRPr>
            </a:p>
          </p:txBody>
        </p:sp>
        <p:sp>
          <p:nvSpPr>
            <p:cNvPr id="226" name="Google Shape;226;p6"/>
            <p:cNvSpPr txBox="1"/>
            <p:nvPr/>
          </p:nvSpPr>
          <p:spPr>
            <a:xfrm>
              <a:off x="6210998" y="1682513"/>
              <a:ext cx="26883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Güvenlik zafiyetleri saldırganlar için giriş kapısı. Bu riski ortadan kaldırmalı, minimize etmelisiniz.</a:t>
              </a:r>
              <a:endParaRPr sz="1200">
                <a:solidFill>
                  <a:srgbClr val="FFFFFF"/>
                </a:solidFill>
                <a:latin typeface="Arial"/>
                <a:ea typeface="Arial"/>
                <a:cs typeface="Arial"/>
                <a:sym typeface="Arial"/>
              </a:endParaRPr>
            </a:p>
          </p:txBody>
        </p:sp>
      </p:grpSp>
      <p:sp>
        <p:nvSpPr>
          <p:cNvPr id="227" name="Google Shape;227;p6"/>
          <p:cNvSpPr/>
          <p:nvPr/>
        </p:nvSpPr>
        <p:spPr>
          <a:xfrm>
            <a:off x="624050" y="5468498"/>
            <a:ext cx="2613082" cy="962387"/>
          </a:xfrm>
          <a:prstGeom prst="roundRect">
            <a:avLst>
              <a:gd name="adj" fmla="val 16667"/>
            </a:avLst>
          </a:prstGeom>
          <a:solidFill>
            <a:srgbClr val="273E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nvGrpSpPr>
          <p:cNvPr id="228" name="Google Shape;228;p6"/>
          <p:cNvGrpSpPr/>
          <p:nvPr/>
        </p:nvGrpSpPr>
        <p:grpSpPr>
          <a:xfrm>
            <a:off x="790537" y="5510726"/>
            <a:ext cx="2498268" cy="895149"/>
            <a:chOff x="6903343" y="2022133"/>
            <a:chExt cx="2688349" cy="895149"/>
          </a:xfrm>
        </p:grpSpPr>
        <p:sp>
          <p:nvSpPr>
            <p:cNvPr id="229" name="Google Shape;229;p6"/>
            <p:cNvSpPr txBox="1"/>
            <p:nvPr/>
          </p:nvSpPr>
          <p:spPr>
            <a:xfrm>
              <a:off x="6903343" y="2022133"/>
              <a:ext cx="2688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latin typeface="Arial"/>
                  <a:ea typeface="Arial"/>
                  <a:cs typeface="Arial"/>
                  <a:sym typeface="Arial"/>
                </a:rPr>
                <a:t>Veri Sızıntısı Tespiti</a:t>
              </a:r>
              <a:endParaRPr sz="1200" b="1">
                <a:solidFill>
                  <a:srgbClr val="FFFFFF"/>
                </a:solidFill>
                <a:latin typeface="Arial"/>
                <a:ea typeface="Arial"/>
                <a:cs typeface="Arial"/>
                <a:sym typeface="Arial"/>
              </a:endParaRPr>
            </a:p>
          </p:txBody>
        </p:sp>
        <p:sp>
          <p:nvSpPr>
            <p:cNvPr id="230" name="Google Shape;230;p6"/>
            <p:cNvSpPr txBox="1"/>
            <p:nvPr/>
          </p:nvSpPr>
          <p:spPr>
            <a:xfrm>
              <a:off x="6903343" y="2270951"/>
              <a:ext cx="26883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Verileriniz kendi platformlarınızdan veya 3. taraf platformlardan sızdırılabilir.</a:t>
              </a:r>
              <a:endParaRPr sz="1200">
                <a:solidFill>
                  <a:srgbClr val="FFFFFF"/>
                </a:solidFill>
                <a:latin typeface="Arial"/>
                <a:ea typeface="Arial"/>
                <a:cs typeface="Arial"/>
                <a:sym typeface="Arial"/>
              </a:endParaRPr>
            </a:p>
          </p:txBody>
        </p:sp>
      </p:grpSp>
      <p:sp>
        <p:nvSpPr>
          <p:cNvPr id="231" name="Google Shape;231;p6"/>
          <p:cNvSpPr/>
          <p:nvPr/>
        </p:nvSpPr>
        <p:spPr>
          <a:xfrm>
            <a:off x="8890153" y="5217191"/>
            <a:ext cx="2613082" cy="962387"/>
          </a:xfrm>
          <a:prstGeom prst="roundRect">
            <a:avLst>
              <a:gd name="adj" fmla="val 16667"/>
            </a:avLst>
          </a:prstGeom>
          <a:solidFill>
            <a:srgbClr val="3B5D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nvGrpSpPr>
          <p:cNvPr id="232" name="Google Shape;232;p6"/>
          <p:cNvGrpSpPr/>
          <p:nvPr/>
        </p:nvGrpSpPr>
        <p:grpSpPr>
          <a:xfrm>
            <a:off x="9105516" y="5293983"/>
            <a:ext cx="2498268" cy="710483"/>
            <a:chOff x="6210998" y="1433695"/>
            <a:chExt cx="2688349" cy="710483"/>
          </a:xfrm>
        </p:grpSpPr>
        <p:sp>
          <p:nvSpPr>
            <p:cNvPr id="233" name="Google Shape;233;p6"/>
            <p:cNvSpPr txBox="1"/>
            <p:nvPr/>
          </p:nvSpPr>
          <p:spPr>
            <a:xfrm>
              <a:off x="6210998" y="1433695"/>
              <a:ext cx="2688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latin typeface="Arial"/>
                  <a:ea typeface="Arial"/>
                  <a:cs typeface="Arial"/>
                  <a:sym typeface="Arial"/>
                </a:rPr>
                <a:t>Dark</a:t>
              </a:r>
              <a:r>
                <a:rPr lang="en-US" sz="1200" b="1">
                  <a:solidFill>
                    <a:srgbClr val="FFFFFF"/>
                  </a:solidFill>
                </a:rPr>
                <a:t>/Deep </a:t>
              </a:r>
              <a:r>
                <a:rPr lang="en-US" sz="1200" b="1">
                  <a:solidFill>
                    <a:srgbClr val="FFFFFF"/>
                  </a:solidFill>
                  <a:latin typeface="Arial"/>
                  <a:ea typeface="Arial"/>
                  <a:cs typeface="Arial"/>
                  <a:sym typeface="Arial"/>
                </a:rPr>
                <a:t>Web İzleme</a:t>
              </a:r>
              <a:endParaRPr sz="1200" b="1">
                <a:solidFill>
                  <a:srgbClr val="FFFFFF"/>
                </a:solidFill>
                <a:latin typeface="Arial"/>
                <a:ea typeface="Arial"/>
                <a:cs typeface="Arial"/>
                <a:sym typeface="Arial"/>
              </a:endParaRPr>
            </a:p>
          </p:txBody>
        </p:sp>
        <p:sp>
          <p:nvSpPr>
            <p:cNvPr id="234" name="Google Shape;234;p6"/>
            <p:cNvSpPr txBox="1"/>
            <p:nvPr/>
          </p:nvSpPr>
          <p:spPr>
            <a:xfrm>
              <a:off x="6210998" y="1682513"/>
              <a:ext cx="26883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Tehdit aktörlerinin buluşma noktası, Dark Web.</a:t>
              </a:r>
              <a:endParaRPr sz="1200">
                <a:solidFill>
                  <a:srgbClr val="FFFFFF"/>
                </a:solidFill>
                <a:latin typeface="Arial"/>
                <a:ea typeface="Arial"/>
                <a:cs typeface="Arial"/>
                <a:sym typeface="Arial"/>
              </a:endParaRPr>
            </a:p>
          </p:txBody>
        </p:sp>
      </p:grpSp>
      <p:cxnSp>
        <p:nvCxnSpPr>
          <p:cNvPr id="235" name="Google Shape;235;p6"/>
          <p:cNvCxnSpPr/>
          <p:nvPr/>
        </p:nvCxnSpPr>
        <p:spPr>
          <a:xfrm rot="10800000">
            <a:off x="6889649" y="4345543"/>
            <a:ext cx="2044800" cy="1466700"/>
          </a:xfrm>
          <a:prstGeom prst="bentConnector3">
            <a:avLst>
              <a:gd name="adj1" fmla="val 50001"/>
            </a:avLst>
          </a:prstGeom>
          <a:noFill/>
          <a:ln w="25400" cap="flat" cmpd="sng">
            <a:solidFill>
              <a:srgbClr val="507C89"/>
            </a:solidFill>
            <a:prstDash val="solid"/>
            <a:miter lim="800000"/>
            <a:headEnd type="none" w="sm" len="sm"/>
            <a:tailEnd type="none" w="sm" len="sm"/>
          </a:ln>
        </p:spPr>
      </p:cxnSp>
      <p:sp>
        <p:nvSpPr>
          <p:cNvPr id="236" name="Google Shape;236;p6"/>
          <p:cNvSpPr/>
          <p:nvPr/>
        </p:nvSpPr>
        <p:spPr>
          <a:xfrm>
            <a:off x="61516" y="1399075"/>
            <a:ext cx="2410047" cy="962386"/>
          </a:xfrm>
          <a:prstGeom prst="roundRect">
            <a:avLst>
              <a:gd name="adj" fmla="val 16667"/>
            </a:avLst>
          </a:prstGeom>
          <a:solidFill>
            <a:srgbClr val="323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cxnSp>
        <p:nvCxnSpPr>
          <p:cNvPr id="237" name="Google Shape;237;p6"/>
          <p:cNvCxnSpPr/>
          <p:nvPr/>
        </p:nvCxnSpPr>
        <p:spPr>
          <a:xfrm>
            <a:off x="1945334" y="1894131"/>
            <a:ext cx="2409900" cy="1367400"/>
          </a:xfrm>
          <a:prstGeom prst="bentConnector3">
            <a:avLst>
              <a:gd name="adj1" fmla="val 50003"/>
            </a:avLst>
          </a:prstGeom>
          <a:noFill/>
          <a:ln w="25400" cap="flat" cmpd="sng">
            <a:solidFill>
              <a:srgbClr val="323F4F"/>
            </a:solidFill>
            <a:prstDash val="solid"/>
            <a:miter lim="800000"/>
            <a:headEnd type="none" w="sm" len="sm"/>
            <a:tailEnd type="none" w="sm" len="sm"/>
          </a:ln>
        </p:spPr>
      </p:cxnSp>
      <p:cxnSp>
        <p:nvCxnSpPr>
          <p:cNvPr id="238" name="Google Shape;238;p6"/>
          <p:cNvCxnSpPr/>
          <p:nvPr/>
        </p:nvCxnSpPr>
        <p:spPr>
          <a:xfrm rot="10800000">
            <a:off x="2872213" y="579267"/>
            <a:ext cx="2677800" cy="2195100"/>
          </a:xfrm>
          <a:prstGeom prst="bentConnector3">
            <a:avLst>
              <a:gd name="adj1" fmla="val 50001"/>
            </a:avLst>
          </a:prstGeom>
          <a:noFill/>
          <a:ln w="25400" cap="flat" cmpd="sng">
            <a:solidFill>
              <a:srgbClr val="5DABB5"/>
            </a:solidFill>
            <a:prstDash val="solid"/>
            <a:miter lim="800000"/>
            <a:headEnd type="none" w="sm" len="sm"/>
            <a:tailEnd type="none" w="sm" len="sm"/>
          </a:ln>
        </p:spPr>
      </p:cxnSp>
      <p:sp>
        <p:nvSpPr>
          <p:cNvPr id="239" name="Google Shape;239;p6"/>
          <p:cNvSpPr/>
          <p:nvPr/>
        </p:nvSpPr>
        <p:spPr>
          <a:xfrm>
            <a:off x="1373630" y="115032"/>
            <a:ext cx="2337614" cy="962387"/>
          </a:xfrm>
          <a:prstGeom prst="roundRect">
            <a:avLst>
              <a:gd name="adj" fmla="val 16667"/>
            </a:avLst>
          </a:prstGeom>
          <a:solidFill>
            <a:srgbClr val="5DAB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nvGrpSpPr>
          <p:cNvPr id="240" name="Google Shape;240;p6"/>
          <p:cNvGrpSpPr/>
          <p:nvPr/>
        </p:nvGrpSpPr>
        <p:grpSpPr>
          <a:xfrm>
            <a:off x="1396279" y="188616"/>
            <a:ext cx="2498268" cy="895149"/>
            <a:chOff x="6210998" y="1433695"/>
            <a:chExt cx="2688349" cy="895149"/>
          </a:xfrm>
        </p:grpSpPr>
        <p:sp>
          <p:nvSpPr>
            <p:cNvPr id="241" name="Google Shape;241;p6"/>
            <p:cNvSpPr txBox="1"/>
            <p:nvPr/>
          </p:nvSpPr>
          <p:spPr>
            <a:xfrm>
              <a:off x="6210998" y="1433695"/>
              <a:ext cx="2688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latin typeface="Arial"/>
                  <a:ea typeface="Arial"/>
                  <a:cs typeface="Arial"/>
                  <a:sym typeface="Arial"/>
                </a:rPr>
                <a:t>Kaynak Kod Sızıntısı</a:t>
              </a:r>
              <a:endParaRPr sz="1200" b="1">
                <a:solidFill>
                  <a:srgbClr val="FFFFFF"/>
                </a:solidFill>
                <a:latin typeface="Arial"/>
                <a:ea typeface="Arial"/>
                <a:cs typeface="Arial"/>
                <a:sym typeface="Arial"/>
              </a:endParaRPr>
            </a:p>
          </p:txBody>
        </p:sp>
        <p:sp>
          <p:nvSpPr>
            <p:cNvPr id="242" name="Google Shape;242;p6"/>
            <p:cNvSpPr txBox="1"/>
            <p:nvPr/>
          </p:nvSpPr>
          <p:spPr>
            <a:xfrm>
              <a:off x="6210998" y="1682513"/>
              <a:ext cx="26883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Geliştiriciler Github gibi platformlarda API Key ve parola unutabiliyor.</a:t>
              </a:r>
              <a:endParaRPr sz="1200">
                <a:solidFill>
                  <a:srgbClr val="FFFFFF"/>
                </a:solidFill>
                <a:latin typeface="Arial"/>
                <a:ea typeface="Arial"/>
                <a:cs typeface="Arial"/>
                <a:sym typeface="Arial"/>
              </a:endParaRPr>
            </a:p>
          </p:txBody>
        </p:sp>
      </p:grpSp>
      <p:sp>
        <p:nvSpPr>
          <p:cNvPr id="243" name="Google Shape;243;p6"/>
          <p:cNvSpPr/>
          <p:nvPr/>
        </p:nvSpPr>
        <p:spPr>
          <a:xfrm>
            <a:off x="5082813" y="3203301"/>
            <a:ext cx="469094" cy="529812"/>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FFFFFF"/>
              </a:solidFill>
              <a:latin typeface="Arial"/>
              <a:ea typeface="Arial"/>
              <a:cs typeface="Arial"/>
              <a:sym typeface="Arial"/>
            </a:endParaRPr>
          </a:p>
        </p:txBody>
      </p:sp>
      <p:grpSp>
        <p:nvGrpSpPr>
          <p:cNvPr id="244" name="Google Shape;244;p6"/>
          <p:cNvGrpSpPr/>
          <p:nvPr/>
        </p:nvGrpSpPr>
        <p:grpSpPr>
          <a:xfrm>
            <a:off x="122080" y="1416497"/>
            <a:ext cx="2514559" cy="858931"/>
            <a:chOff x="6210998" y="1424268"/>
            <a:chExt cx="2705880" cy="858931"/>
          </a:xfrm>
        </p:grpSpPr>
        <p:sp>
          <p:nvSpPr>
            <p:cNvPr id="245" name="Google Shape;245;p6"/>
            <p:cNvSpPr txBox="1"/>
            <p:nvPr/>
          </p:nvSpPr>
          <p:spPr>
            <a:xfrm>
              <a:off x="6210998" y="1424268"/>
              <a:ext cx="268834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latin typeface="Arial"/>
                  <a:ea typeface="Arial"/>
                  <a:cs typeface="Arial"/>
                  <a:sym typeface="Arial"/>
                </a:rPr>
                <a:t>Saldırı Yüzeyi İzleme</a:t>
              </a:r>
              <a:endParaRPr sz="1200" b="1">
                <a:solidFill>
                  <a:srgbClr val="FFFFFF"/>
                </a:solidFill>
                <a:latin typeface="Arial"/>
                <a:ea typeface="Arial"/>
                <a:cs typeface="Arial"/>
                <a:sym typeface="Arial"/>
              </a:endParaRPr>
            </a:p>
          </p:txBody>
        </p:sp>
        <p:sp>
          <p:nvSpPr>
            <p:cNvPr id="246" name="Google Shape;246;p6"/>
            <p:cNvSpPr txBox="1"/>
            <p:nvPr/>
          </p:nvSpPr>
          <p:spPr>
            <a:xfrm>
              <a:off x="6228529" y="1636868"/>
              <a:ext cx="26883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Saldırı yüzeyiniz ne kadar geniş</a:t>
              </a:r>
              <a:endParaRPr sz="1200">
                <a:solidFill>
                  <a:srgbClr val="FFFFFF"/>
                </a:solidFill>
                <a:latin typeface="Arial"/>
                <a:ea typeface="Arial"/>
                <a:cs typeface="Arial"/>
                <a:sym typeface="Arial"/>
              </a:endParaRPr>
            </a:p>
            <a:p>
              <a:pPr marL="0" marR="0" lvl="0" indent="0" algn="l" rtl="0">
                <a:spcBef>
                  <a:spcPts val="0"/>
                </a:spcBef>
                <a:spcAft>
                  <a:spcPts val="0"/>
                </a:spcAft>
                <a:buNone/>
              </a:pPr>
              <a:r>
                <a:rPr lang="en-US" sz="1200">
                  <a:solidFill>
                    <a:srgbClr val="FFFFFF"/>
                  </a:solidFill>
                  <a:latin typeface="Arial"/>
                  <a:ea typeface="Arial"/>
                  <a:cs typeface="Arial"/>
                  <a:sym typeface="Arial"/>
                </a:rPr>
                <a:t>olursa saldırganlar o kadar rahat</a:t>
              </a:r>
              <a:endParaRPr sz="1200">
                <a:solidFill>
                  <a:srgbClr val="FFFFFF"/>
                </a:solidFill>
                <a:latin typeface="Arial"/>
                <a:ea typeface="Arial"/>
                <a:cs typeface="Arial"/>
                <a:sym typeface="Arial"/>
              </a:endParaRPr>
            </a:p>
            <a:p>
              <a:pPr marL="0" marR="0" lvl="0" indent="0" algn="l" rtl="0">
                <a:spcBef>
                  <a:spcPts val="0"/>
                </a:spcBef>
                <a:spcAft>
                  <a:spcPts val="0"/>
                </a:spcAft>
                <a:buNone/>
              </a:pPr>
              <a:r>
                <a:rPr lang="en-US" sz="1200">
                  <a:solidFill>
                    <a:srgbClr val="FFFFFF"/>
                  </a:solidFill>
                  <a:latin typeface="Arial"/>
                  <a:ea typeface="Arial"/>
                  <a:cs typeface="Arial"/>
                  <a:sym typeface="Arial"/>
                </a:rPr>
                <a:t>hareket edebilir.</a:t>
              </a:r>
              <a:endParaRPr sz="1200">
                <a:solidFill>
                  <a:srgbClr val="FFFFFF"/>
                </a:solidFill>
                <a:latin typeface="Arial"/>
                <a:ea typeface="Arial"/>
                <a:cs typeface="Arial"/>
                <a:sym typeface="Arial"/>
              </a:endParaRPr>
            </a:p>
          </p:txBody>
        </p:sp>
      </p:grpSp>
      <p:cxnSp>
        <p:nvCxnSpPr>
          <p:cNvPr id="247" name="Google Shape;247;p6"/>
          <p:cNvCxnSpPr/>
          <p:nvPr/>
        </p:nvCxnSpPr>
        <p:spPr>
          <a:xfrm rot="10800000">
            <a:off x="7398300" y="2899200"/>
            <a:ext cx="1911300" cy="470400"/>
          </a:xfrm>
          <a:prstGeom prst="bentConnector3">
            <a:avLst>
              <a:gd name="adj1" fmla="val 50000"/>
            </a:avLst>
          </a:prstGeom>
          <a:noFill/>
          <a:ln w="25400" cap="flat" cmpd="sng">
            <a:solidFill>
              <a:srgbClr val="507C89"/>
            </a:solidFill>
            <a:prstDash val="solid"/>
            <a:miter lim="800000"/>
            <a:headEnd type="none" w="sm" len="sm"/>
            <a:tailEnd type="none" w="sm" len="sm"/>
          </a:ln>
        </p:spPr>
      </p:cxnSp>
      <p:sp>
        <p:nvSpPr>
          <p:cNvPr id="248" name="Google Shape;248;p6"/>
          <p:cNvSpPr/>
          <p:nvPr/>
        </p:nvSpPr>
        <p:spPr>
          <a:xfrm>
            <a:off x="8510400" y="2899200"/>
            <a:ext cx="3463200" cy="962400"/>
          </a:xfrm>
          <a:prstGeom prst="roundRect">
            <a:avLst>
              <a:gd name="adj" fmla="val 16667"/>
            </a:avLst>
          </a:prstGeom>
          <a:solidFill>
            <a:srgbClr val="507C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Open Sans"/>
              <a:buNone/>
            </a:pPr>
            <a:endParaRPr sz="2700" b="0" i="0" u="none" strike="noStrike" cap="none">
              <a:solidFill>
                <a:srgbClr val="000000"/>
              </a:solidFill>
              <a:latin typeface="Arial"/>
              <a:ea typeface="Arial"/>
              <a:cs typeface="Arial"/>
              <a:sym typeface="Arial"/>
            </a:endParaRPr>
          </a:p>
        </p:txBody>
      </p:sp>
      <p:grpSp>
        <p:nvGrpSpPr>
          <p:cNvPr id="249" name="Google Shape;249;p6"/>
          <p:cNvGrpSpPr/>
          <p:nvPr/>
        </p:nvGrpSpPr>
        <p:grpSpPr>
          <a:xfrm>
            <a:off x="8589835" y="3025111"/>
            <a:ext cx="3268973" cy="710518"/>
            <a:chOff x="6210998" y="1433695"/>
            <a:chExt cx="2688300" cy="710518"/>
          </a:xfrm>
        </p:grpSpPr>
        <p:sp>
          <p:nvSpPr>
            <p:cNvPr id="250" name="Google Shape;250;p6"/>
            <p:cNvSpPr txBox="1"/>
            <p:nvPr/>
          </p:nvSpPr>
          <p:spPr>
            <a:xfrm>
              <a:off x="6210998" y="1433695"/>
              <a:ext cx="2688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FF"/>
                  </a:solidFill>
                </a:rPr>
                <a:t>Tehdit Aktörlerinin İzlenmesi</a:t>
              </a:r>
              <a:endParaRPr sz="1200" b="1">
                <a:solidFill>
                  <a:srgbClr val="FFFFFF"/>
                </a:solidFill>
                <a:latin typeface="Arial"/>
                <a:ea typeface="Arial"/>
                <a:cs typeface="Arial"/>
                <a:sym typeface="Arial"/>
              </a:endParaRPr>
            </a:p>
          </p:txBody>
        </p:sp>
        <p:sp>
          <p:nvSpPr>
            <p:cNvPr id="251" name="Google Shape;251;p6"/>
            <p:cNvSpPr txBox="1"/>
            <p:nvPr/>
          </p:nvSpPr>
          <p:spPr>
            <a:xfrm>
              <a:off x="6210998" y="1682513"/>
              <a:ext cx="2688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rPr>
                <a:t>Tehdit aktörlerinin davranışlarını, saldırı vektörlerini analiz eder ve saptar.</a:t>
              </a:r>
              <a:endParaRPr sz="1200">
                <a:solidFill>
                  <a:srgbClr val="FFFFFF"/>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7" descr="A picture containing text&#10;&#10;Description automatically generated"/>
          <p:cNvPicPr preferRelativeResize="0"/>
          <p:nvPr/>
        </p:nvPicPr>
        <p:blipFill rotWithShape="1">
          <a:blip r:embed="rId3">
            <a:alphaModFix/>
          </a:blip>
          <a:srcRect/>
          <a:stretch/>
        </p:blipFill>
        <p:spPr>
          <a:xfrm rot="-413251">
            <a:off x="2265317" y="2121852"/>
            <a:ext cx="1817634" cy="3883459"/>
          </a:xfrm>
          <a:prstGeom prst="rect">
            <a:avLst/>
          </a:prstGeom>
          <a:noFill/>
          <a:ln>
            <a:noFill/>
          </a:ln>
        </p:spPr>
      </p:pic>
      <p:sp>
        <p:nvSpPr>
          <p:cNvPr id="258" name="Google Shape;258;p7"/>
          <p:cNvSpPr txBox="1"/>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dirty="0" err="1">
                <a:solidFill>
                  <a:schemeClr val="dk1"/>
                </a:solidFill>
                <a:latin typeface="Arial"/>
                <a:ea typeface="Arial"/>
                <a:cs typeface="Arial"/>
                <a:sym typeface="Arial"/>
              </a:rPr>
              <a:t>Dijital</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Ayak</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İzi</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Takibi</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Saldırı</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Yüzeyinin</a:t>
            </a:r>
            <a:r>
              <a:rPr lang="en-US" sz="4000" b="1" dirty="0">
                <a:solidFill>
                  <a:schemeClr val="dk1"/>
                </a:solidFill>
                <a:latin typeface="Arial"/>
                <a:ea typeface="Arial"/>
                <a:cs typeface="Arial"/>
                <a:sym typeface="Arial"/>
              </a:rPr>
              <a:t> </a:t>
            </a:r>
            <a:r>
              <a:rPr lang="en-US" sz="4000" b="1" dirty="0" err="1">
                <a:solidFill>
                  <a:schemeClr val="dk1"/>
                </a:solidFill>
                <a:latin typeface="Arial"/>
                <a:ea typeface="Arial"/>
                <a:cs typeface="Arial"/>
                <a:sym typeface="Arial"/>
              </a:rPr>
              <a:t>İzlenmesi</a:t>
            </a:r>
            <a:endParaRPr sz="4000" b="1" dirty="0">
              <a:solidFill>
                <a:schemeClr val="dk1"/>
              </a:solidFill>
              <a:latin typeface="Arial"/>
              <a:ea typeface="Arial"/>
              <a:cs typeface="Arial"/>
              <a:sym typeface="Arial"/>
            </a:endParaRPr>
          </a:p>
        </p:txBody>
      </p:sp>
      <p:grpSp>
        <p:nvGrpSpPr>
          <p:cNvPr id="259" name="Google Shape;259;p7"/>
          <p:cNvGrpSpPr/>
          <p:nvPr/>
        </p:nvGrpSpPr>
        <p:grpSpPr>
          <a:xfrm>
            <a:off x="1400744" y="2332975"/>
            <a:ext cx="589086" cy="589086"/>
            <a:chOff x="1582614" y="2839915"/>
            <a:chExt cx="589086" cy="589086"/>
          </a:xfrm>
        </p:grpSpPr>
        <p:sp>
          <p:nvSpPr>
            <p:cNvPr id="260" name="Google Shape;260;p7"/>
            <p:cNvSpPr/>
            <p:nvPr/>
          </p:nvSpPr>
          <p:spPr>
            <a:xfrm>
              <a:off x="1582614" y="2839915"/>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sp>
          <p:nvSpPr>
            <p:cNvPr id="261" name="Google Shape;261;p7"/>
            <p:cNvSpPr/>
            <p:nvPr/>
          </p:nvSpPr>
          <p:spPr>
            <a:xfrm rot="5400000">
              <a:off x="1808577" y="2613952"/>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grpSp>
      <p:grpSp>
        <p:nvGrpSpPr>
          <p:cNvPr id="262" name="Google Shape;262;p7"/>
          <p:cNvGrpSpPr/>
          <p:nvPr/>
        </p:nvGrpSpPr>
        <p:grpSpPr>
          <a:xfrm rot="5400000">
            <a:off x="4253867" y="2332976"/>
            <a:ext cx="589086" cy="589085"/>
            <a:chOff x="1582614" y="2839915"/>
            <a:chExt cx="589086" cy="589086"/>
          </a:xfrm>
        </p:grpSpPr>
        <p:sp>
          <p:nvSpPr>
            <p:cNvPr id="263" name="Google Shape;263;p7"/>
            <p:cNvSpPr/>
            <p:nvPr/>
          </p:nvSpPr>
          <p:spPr>
            <a:xfrm>
              <a:off x="1582614" y="2839915"/>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sp>
          <p:nvSpPr>
            <p:cNvPr id="264" name="Google Shape;264;p7"/>
            <p:cNvSpPr/>
            <p:nvPr/>
          </p:nvSpPr>
          <p:spPr>
            <a:xfrm rot="5400000">
              <a:off x="1808577" y="2613952"/>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grpSp>
      <p:grpSp>
        <p:nvGrpSpPr>
          <p:cNvPr id="265" name="Google Shape;265;p7"/>
          <p:cNvGrpSpPr/>
          <p:nvPr/>
        </p:nvGrpSpPr>
        <p:grpSpPr>
          <a:xfrm rot="10800000" flipH="1">
            <a:off x="1400744" y="5181643"/>
            <a:ext cx="589086" cy="589085"/>
            <a:chOff x="1582614" y="2839915"/>
            <a:chExt cx="589086" cy="589086"/>
          </a:xfrm>
        </p:grpSpPr>
        <p:sp>
          <p:nvSpPr>
            <p:cNvPr id="266" name="Google Shape;266;p7"/>
            <p:cNvSpPr/>
            <p:nvPr/>
          </p:nvSpPr>
          <p:spPr>
            <a:xfrm>
              <a:off x="1582614" y="2839915"/>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sp>
          <p:nvSpPr>
            <p:cNvPr id="267" name="Google Shape;267;p7"/>
            <p:cNvSpPr/>
            <p:nvPr/>
          </p:nvSpPr>
          <p:spPr>
            <a:xfrm rot="5400000">
              <a:off x="1808577" y="2613952"/>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grpSp>
      <p:grpSp>
        <p:nvGrpSpPr>
          <p:cNvPr id="268" name="Google Shape;268;p7"/>
          <p:cNvGrpSpPr/>
          <p:nvPr/>
        </p:nvGrpSpPr>
        <p:grpSpPr>
          <a:xfrm rot="5400000" flipH="1">
            <a:off x="4253867" y="5181642"/>
            <a:ext cx="589086" cy="589085"/>
            <a:chOff x="1582614" y="2839915"/>
            <a:chExt cx="589086" cy="589086"/>
          </a:xfrm>
        </p:grpSpPr>
        <p:sp>
          <p:nvSpPr>
            <p:cNvPr id="269" name="Google Shape;269;p7"/>
            <p:cNvSpPr/>
            <p:nvPr/>
          </p:nvSpPr>
          <p:spPr>
            <a:xfrm>
              <a:off x="1582614" y="2839915"/>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sp>
          <p:nvSpPr>
            <p:cNvPr id="270" name="Google Shape;270;p7"/>
            <p:cNvSpPr/>
            <p:nvPr/>
          </p:nvSpPr>
          <p:spPr>
            <a:xfrm rot="5400000">
              <a:off x="1808577" y="2613952"/>
              <a:ext cx="137160" cy="589085"/>
            </a:xfrm>
            <a:prstGeom prst="rect">
              <a:avLst/>
            </a:prstGeom>
            <a:solidFill>
              <a:srgbClr val="00B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Open Sans"/>
                <a:buNone/>
              </a:pPr>
              <a:endParaRPr sz="1800" b="0" i="0" u="none" strike="noStrike" cap="none">
                <a:solidFill>
                  <a:srgbClr val="FFFFFF"/>
                </a:solidFill>
                <a:latin typeface="Arial"/>
                <a:ea typeface="Arial"/>
                <a:cs typeface="Arial"/>
                <a:sym typeface="Arial"/>
              </a:endParaRPr>
            </a:p>
          </p:txBody>
        </p:sp>
      </p:grpSp>
      <p:sp>
        <p:nvSpPr>
          <p:cNvPr id="271" name="Google Shape;271;p7"/>
          <p:cNvSpPr txBox="1"/>
          <p:nvPr/>
        </p:nvSpPr>
        <p:spPr>
          <a:xfrm>
            <a:off x="6403795" y="2328107"/>
            <a:ext cx="5376401" cy="156966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B0F0"/>
                </a:solidFill>
                <a:latin typeface="Arial"/>
                <a:ea typeface="Arial"/>
                <a:cs typeface="Arial"/>
                <a:sym typeface="Arial"/>
              </a:rPr>
              <a:t>Dijital Ayak İzi </a:t>
            </a:r>
            <a:r>
              <a:rPr lang="en-US" sz="3200">
                <a:solidFill>
                  <a:srgbClr val="262626"/>
                </a:solidFill>
                <a:latin typeface="Arial"/>
                <a:ea typeface="Arial"/>
                <a:cs typeface="Arial"/>
                <a:sym typeface="Arial"/>
              </a:rPr>
              <a:t>kurumunuzun internetteki varlığını temsil eder!</a:t>
            </a:r>
            <a:endParaRPr sz="3200">
              <a:solidFill>
                <a:srgbClr val="262626"/>
              </a:solidFill>
              <a:latin typeface="Arial"/>
              <a:ea typeface="Arial"/>
              <a:cs typeface="Arial"/>
              <a:sym typeface="Arial"/>
            </a:endParaRPr>
          </a:p>
        </p:txBody>
      </p:sp>
      <p:sp>
        <p:nvSpPr>
          <p:cNvPr id="272" name="Google Shape;272;p7"/>
          <p:cNvSpPr txBox="1"/>
          <p:nvPr/>
        </p:nvSpPr>
        <p:spPr>
          <a:xfrm>
            <a:off x="6403794" y="4063582"/>
            <a:ext cx="5113755"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62626"/>
                </a:solidFill>
                <a:latin typeface="Arial"/>
                <a:ea typeface="Arial"/>
                <a:cs typeface="Arial"/>
                <a:sym typeface="Arial"/>
              </a:rPr>
              <a:t>Dijital Ayak İzi, kurumun veya kuruluşun internetteki varlığıdır. Ne kadar fazla websitesi, IP</a:t>
            </a:r>
            <a:r>
              <a:rPr lang="en-US">
                <a:solidFill>
                  <a:srgbClr val="262626"/>
                </a:solidFill>
              </a:rPr>
              <a:t> adresi</a:t>
            </a:r>
            <a:r>
              <a:rPr lang="en-US" sz="1400">
                <a:solidFill>
                  <a:srgbClr val="262626"/>
                </a:solidFill>
                <a:latin typeface="Arial"/>
                <a:ea typeface="Arial"/>
                <a:cs typeface="Arial"/>
                <a:sym typeface="Arial"/>
              </a:rPr>
              <a:t> veya farklı verisi varsa yönetmek bir o kadar zorlaşacaktır. Bu yüzden firmalar da siber tehdit istihbarat hizmeti </a:t>
            </a:r>
            <a:r>
              <a:rPr lang="en-US">
                <a:solidFill>
                  <a:srgbClr val="262626"/>
                </a:solidFill>
              </a:rPr>
              <a:t>almaktadırlar</a:t>
            </a:r>
            <a:r>
              <a:rPr lang="en-US" sz="1400">
                <a:solidFill>
                  <a:srgbClr val="262626"/>
                </a:solidFill>
                <a:latin typeface="Arial"/>
                <a:ea typeface="Arial"/>
                <a:cs typeface="Arial"/>
                <a:sym typeface="Arial"/>
              </a:rPr>
              <a:t>.</a:t>
            </a:r>
            <a:endParaRPr sz="1400">
              <a:solidFill>
                <a:srgbClr val="262626"/>
              </a:solidFill>
              <a:latin typeface="Arial"/>
              <a:ea typeface="Arial"/>
              <a:cs typeface="Arial"/>
              <a:sym typeface="Arial"/>
            </a:endParaRPr>
          </a:p>
          <a:p>
            <a:pPr marL="0" marR="0" lvl="0" indent="0" algn="l" rtl="0">
              <a:spcBef>
                <a:spcPts val="0"/>
              </a:spcBef>
              <a:spcAft>
                <a:spcPts val="0"/>
              </a:spcAft>
              <a:buNone/>
            </a:pPr>
            <a:endParaRPr sz="1400">
              <a:solidFill>
                <a:srgbClr val="26262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2C4D6-BFB6-1388-D96C-FF69114E21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Google Shape;258;p7">
            <a:extLst>
              <a:ext uri="{FF2B5EF4-FFF2-40B4-BE49-F238E27FC236}">
                <a16:creationId xmlns:a16="http://schemas.microsoft.com/office/drawing/2014/main" id="{9500A7AB-770D-9392-842A-B93A7AC14E9A}"/>
              </a:ext>
            </a:extLst>
          </p:cNvPr>
          <p:cNvSpPr txBox="1"/>
          <p:nvPr/>
        </p:nvSpPr>
        <p:spPr>
          <a:xfrm>
            <a:off x="920578" y="2756157"/>
            <a:ext cx="10515600" cy="67284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dirty="0" err="1">
                <a:solidFill>
                  <a:schemeClr val="dk1"/>
                </a:solidFill>
                <a:latin typeface="Arial"/>
                <a:ea typeface="Arial"/>
                <a:cs typeface="Arial"/>
                <a:sym typeface="Arial"/>
              </a:rPr>
              <a:t>Örnek</a:t>
            </a:r>
            <a:r>
              <a:rPr lang="en-US" sz="4000" b="1" dirty="0">
                <a:solidFill>
                  <a:schemeClr val="dk1"/>
                </a:solidFill>
                <a:latin typeface="Arial"/>
                <a:ea typeface="Arial"/>
                <a:cs typeface="Arial"/>
                <a:sym typeface="Arial"/>
              </a:rPr>
              <a:t> Atak </a:t>
            </a:r>
            <a:r>
              <a:rPr lang="en-US" sz="4000" b="1" dirty="0" err="1">
                <a:solidFill>
                  <a:schemeClr val="dk1"/>
                </a:solidFill>
                <a:latin typeface="Arial"/>
                <a:ea typeface="Arial"/>
                <a:cs typeface="Arial"/>
                <a:sym typeface="Arial"/>
              </a:rPr>
              <a:t>Yüzeyi</a:t>
            </a:r>
            <a:r>
              <a:rPr lang="en-US" sz="4000" b="1" dirty="0">
                <a:solidFill>
                  <a:schemeClr val="dk1"/>
                </a:solidFill>
                <a:latin typeface="Arial"/>
                <a:ea typeface="Arial"/>
                <a:cs typeface="Arial"/>
                <a:sym typeface="Arial"/>
              </a:rPr>
              <a:t> </a:t>
            </a:r>
            <a:r>
              <a:rPr lang="en-US" sz="4000" b="1" dirty="0" err="1">
                <a:solidFill>
                  <a:schemeClr val="dk1"/>
                </a:solidFill>
              </a:rPr>
              <a:t>Tespit</a:t>
            </a:r>
            <a:r>
              <a:rPr lang="en-US" sz="4000" b="1" dirty="0">
                <a:solidFill>
                  <a:schemeClr val="dk1"/>
                </a:solidFill>
              </a:rPr>
              <a:t> </a:t>
            </a:r>
            <a:r>
              <a:rPr lang="en-US" sz="4000" b="1" dirty="0" err="1">
                <a:solidFill>
                  <a:schemeClr val="dk1"/>
                </a:solidFill>
                <a:latin typeface="Arial"/>
                <a:ea typeface="Arial"/>
                <a:cs typeface="Arial"/>
                <a:sym typeface="Arial"/>
              </a:rPr>
              <a:t>Senaryosu</a:t>
            </a:r>
            <a:endParaRPr lang="en-US" sz="40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401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e162dd82d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79" name="Google Shape;279;g13e162dd82d_0_49"/>
          <p:cNvSpPr txBox="1"/>
          <p:nvPr/>
        </p:nvSpPr>
        <p:spPr>
          <a:xfrm>
            <a:off x="838200" y="365125"/>
            <a:ext cx="10515600" cy="635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b="1">
                <a:solidFill>
                  <a:schemeClr val="dk1"/>
                </a:solidFill>
              </a:rPr>
              <a:t>Saldırı Yüzeyi Yönetimi</a:t>
            </a:r>
            <a:endParaRPr sz="4000" b="1">
              <a:solidFill>
                <a:schemeClr val="dk1"/>
              </a:solidFill>
              <a:latin typeface="Arial"/>
              <a:ea typeface="Arial"/>
              <a:cs typeface="Arial"/>
              <a:sym typeface="Arial"/>
            </a:endParaRPr>
          </a:p>
        </p:txBody>
      </p:sp>
      <p:sp>
        <p:nvSpPr>
          <p:cNvPr id="280" name="Google Shape;280;g13e162dd82d_0_49"/>
          <p:cNvSpPr txBox="1"/>
          <p:nvPr/>
        </p:nvSpPr>
        <p:spPr>
          <a:xfrm>
            <a:off x="1058800" y="1369675"/>
            <a:ext cx="6141070"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dirty="0">
                <a:latin typeface="Open Sans"/>
                <a:ea typeface="Open Sans"/>
                <a:cs typeface="Open Sans"/>
                <a:sym typeface="Open Sans"/>
              </a:rPr>
              <a:t>Domain </a:t>
            </a:r>
            <a:r>
              <a:rPr lang="en-US" sz="2400" b="1" dirty="0" err="1">
                <a:latin typeface="Open Sans"/>
                <a:ea typeface="Open Sans"/>
                <a:cs typeface="Open Sans"/>
                <a:sym typeface="Open Sans"/>
              </a:rPr>
              <a:t>ile</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ilgili</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Bilgilerin</a:t>
            </a:r>
            <a:r>
              <a:rPr lang="en-US" sz="2400" b="1" dirty="0">
                <a:latin typeface="Open Sans"/>
                <a:ea typeface="Open Sans"/>
                <a:cs typeface="Open Sans"/>
                <a:sym typeface="Open Sans"/>
              </a:rPr>
              <a:t> </a:t>
            </a:r>
            <a:r>
              <a:rPr lang="en-US" sz="2400" b="1" dirty="0" err="1">
                <a:latin typeface="Open Sans"/>
                <a:ea typeface="Open Sans"/>
                <a:cs typeface="Open Sans"/>
                <a:sym typeface="Open Sans"/>
              </a:rPr>
              <a:t>Toplanması</a:t>
            </a:r>
            <a:endParaRPr sz="2400" b="1"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65090693-2C33-F4B1-4D61-85CACBF24EE9}"/>
              </a:ext>
            </a:extLst>
          </p:cNvPr>
          <p:cNvPicPr>
            <a:picLocks noChangeAspect="1"/>
          </p:cNvPicPr>
          <p:nvPr/>
        </p:nvPicPr>
        <p:blipFill>
          <a:blip r:embed="rId3"/>
          <a:stretch>
            <a:fillRect/>
          </a:stretch>
        </p:blipFill>
        <p:spPr>
          <a:xfrm>
            <a:off x="918756" y="2211867"/>
            <a:ext cx="5517290" cy="4327033"/>
          </a:xfrm>
          <a:prstGeom prst="rect">
            <a:avLst/>
          </a:prstGeom>
        </p:spPr>
      </p:pic>
      <p:pic>
        <p:nvPicPr>
          <p:cNvPr id="7" name="Picture 6">
            <a:extLst>
              <a:ext uri="{FF2B5EF4-FFF2-40B4-BE49-F238E27FC236}">
                <a16:creationId xmlns:a16="http://schemas.microsoft.com/office/drawing/2014/main" id="{9CAB5F5D-5394-A7B4-E0EF-15A37102B86A}"/>
              </a:ext>
            </a:extLst>
          </p:cNvPr>
          <p:cNvPicPr>
            <a:picLocks noChangeAspect="1"/>
          </p:cNvPicPr>
          <p:nvPr/>
        </p:nvPicPr>
        <p:blipFill>
          <a:blip r:embed="rId4"/>
          <a:stretch>
            <a:fillRect/>
          </a:stretch>
        </p:blipFill>
        <p:spPr>
          <a:xfrm>
            <a:off x="6570918" y="2446639"/>
            <a:ext cx="5598428" cy="3282777"/>
          </a:xfrm>
          <a:prstGeom prst="rect">
            <a:avLst/>
          </a:prstGeom>
        </p:spPr>
      </p:pic>
      <p:sp>
        <p:nvSpPr>
          <p:cNvPr id="2" name="TextBox 1">
            <a:extLst>
              <a:ext uri="{FF2B5EF4-FFF2-40B4-BE49-F238E27FC236}">
                <a16:creationId xmlns:a16="http://schemas.microsoft.com/office/drawing/2014/main" id="{4BBFEDA3-8552-2F26-6C3D-C584ACD620E7}"/>
              </a:ext>
            </a:extLst>
          </p:cNvPr>
          <p:cNvSpPr txBox="1"/>
          <p:nvPr/>
        </p:nvSpPr>
        <p:spPr>
          <a:xfrm>
            <a:off x="9370132" y="1452307"/>
            <a:ext cx="2255746" cy="307777"/>
          </a:xfrm>
          <a:prstGeom prst="rect">
            <a:avLst/>
          </a:prstGeom>
          <a:noFill/>
        </p:spPr>
        <p:txBody>
          <a:bodyPr wrap="none" rtlCol="0">
            <a:spAutoFit/>
          </a:bodyPr>
          <a:lstStyle/>
          <a:p>
            <a:r>
              <a:rPr lang="en-US" dirty="0"/>
              <a:t>Site: https://dnslytics.com/</a:t>
            </a:r>
          </a:p>
        </p:txBody>
      </p:sp>
    </p:spTree>
    <p:extLst>
      <p:ext uri="{BB962C8B-B14F-4D97-AF65-F5344CB8AC3E}">
        <p14:creationId xmlns:p14="http://schemas.microsoft.com/office/powerpoint/2010/main" val="1507762826"/>
      </p:ext>
    </p:extLst>
  </p:cSld>
  <p:clrMapOvr>
    <a:masterClrMapping/>
  </p:clrMapOvr>
</p:sld>
</file>

<file path=ppt/theme/theme1.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1101</Words>
  <Application>Microsoft Office PowerPoint</Application>
  <PresentationFormat>Widescreen</PresentationFormat>
  <Paragraphs>207</Paragraphs>
  <Slides>53</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Open Sans</vt:lpstr>
      <vt:lpstr>Arial</vt:lpstr>
      <vt:lpstr>Calibri</vt:lpstr>
      <vt:lpstr>GradientUnivers</vt:lpstr>
      <vt:lpstr>SİBER TEHDİT İSTİHBARATI</vt:lpstr>
      <vt:lpstr>Biz Kimiz?</vt:lpstr>
      <vt:lpstr>SİBER TEHDİT İSTİHBARATI NEDİR?</vt:lpstr>
      <vt:lpstr>Siber Tehdit İstihbarat Analisti Ne İş Yapar?</vt:lpstr>
      <vt:lpstr>ANALISTLER NELERI INCELERLER?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DARK/DEEP WEB İZLEME</vt:lpstr>
      <vt:lpstr>Siber Tehdit İstihbaratı Ne İş Yapar?</vt:lpstr>
      <vt:lpstr>Dark Web Nedir?</vt:lpstr>
      <vt:lpstr>DARK WEB’IN KAÇ KATMANI VAR?</vt:lpstr>
      <vt:lpstr>DARK WEB LINKLERI NASIL BULUNUR?</vt:lpstr>
      <vt:lpstr>PowerPoint Presentation</vt:lpstr>
      <vt:lpstr>PowerPoint Presentation</vt:lpstr>
      <vt:lpstr>PowerPoint Presentation</vt:lpstr>
      <vt:lpstr>PowerPoint Presentation</vt:lpstr>
      <vt:lpstr>ÖNCESINDE BAZI KAVRAMLAR</vt:lpstr>
      <vt:lpstr>Stealer Log</vt:lpstr>
      <vt:lpstr>PowerPoint Presentation</vt:lpstr>
      <vt:lpstr>PowerPoint Presentation</vt:lpstr>
      <vt:lpstr>STEALER LOG NASIL BULUNUR?</vt:lpstr>
      <vt:lpstr>PowerPoint Presentation</vt:lpstr>
      <vt:lpstr>Combolist </vt:lpstr>
      <vt:lpstr>PowerPoint Presentation</vt:lpstr>
      <vt:lpstr>Black Market</vt:lpstr>
      <vt:lpstr>PowerPoint Presentation</vt:lpstr>
      <vt:lpstr>Black Marketler</vt:lpstr>
      <vt:lpstr>Data Breach</vt:lpstr>
      <vt:lpstr>PowerPoint Presentation</vt:lpstr>
      <vt:lpstr>PowerPoint Presentation</vt:lpstr>
      <vt:lpstr>FORUMLARIN VE DARK WEB’IN GÜZELLİKLERİ</vt:lpstr>
      <vt:lpstr>PowerPoint Presentation</vt:lpstr>
      <vt:lpstr>PowerPoint Presentation</vt:lpstr>
      <vt:lpstr>PowerPoint Presentation</vt:lpstr>
      <vt:lpstr>Forum ve Dark/Deep Web Linkleri</vt:lpstr>
      <vt:lpstr>DINLEDIĞINIZ IÇIN TEŞEKKÜR EDERIZ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SİBER TEHDİT İSTİHBARATI</dc:title>
  <dc:creator>Yusuf Can Çakır</dc:creator>
  <cp:lastModifiedBy>Yusuf Can Çakır</cp:lastModifiedBy>
  <cp:revision>5</cp:revision>
  <dcterms:created xsi:type="dcterms:W3CDTF">2022-04-20T18:21:17Z</dcterms:created>
  <dcterms:modified xsi:type="dcterms:W3CDTF">2022-07-23T14:01:52Z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